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6" r:id="rId5"/>
  </p:sldMasterIdLst>
  <p:notesMasterIdLst>
    <p:notesMasterId r:id="rId74"/>
  </p:notesMasterIdLst>
  <p:handoutMasterIdLst>
    <p:handoutMasterId r:id="rId75"/>
  </p:handoutMasterIdLst>
  <p:sldIdLst>
    <p:sldId id="794" r:id="rId6"/>
    <p:sldId id="795" r:id="rId7"/>
    <p:sldId id="796" r:id="rId8"/>
    <p:sldId id="2145706828" r:id="rId9"/>
    <p:sldId id="2145706829" r:id="rId10"/>
    <p:sldId id="2145706843" r:id="rId11"/>
    <p:sldId id="286" r:id="rId12"/>
    <p:sldId id="2145706823" r:id="rId13"/>
    <p:sldId id="809" r:id="rId14"/>
    <p:sldId id="2145706826" r:id="rId15"/>
    <p:sldId id="803" r:id="rId16"/>
    <p:sldId id="2145706814" r:id="rId17"/>
    <p:sldId id="2145706805" r:id="rId18"/>
    <p:sldId id="2145706844" r:id="rId19"/>
    <p:sldId id="2145706786" r:id="rId20"/>
    <p:sldId id="2145706743" r:id="rId21"/>
    <p:sldId id="2145706809" r:id="rId22"/>
    <p:sldId id="2145706845" r:id="rId23"/>
    <p:sldId id="2145706846" r:id="rId24"/>
    <p:sldId id="2145706847" r:id="rId25"/>
    <p:sldId id="2145706827" r:id="rId26"/>
    <p:sldId id="276" r:id="rId27"/>
    <p:sldId id="256" r:id="rId28"/>
    <p:sldId id="257" r:id="rId29"/>
    <p:sldId id="260" r:id="rId30"/>
    <p:sldId id="267" r:id="rId31"/>
    <p:sldId id="262" r:id="rId32"/>
    <p:sldId id="263" r:id="rId33"/>
    <p:sldId id="264" r:id="rId34"/>
    <p:sldId id="277" r:id="rId35"/>
    <p:sldId id="284" r:id="rId36"/>
    <p:sldId id="268" r:id="rId37"/>
    <p:sldId id="283" r:id="rId38"/>
    <p:sldId id="274" r:id="rId39"/>
    <p:sldId id="269" r:id="rId40"/>
    <p:sldId id="2145706824" r:id="rId41"/>
    <p:sldId id="2145706849" r:id="rId42"/>
    <p:sldId id="2145706848" r:id="rId43"/>
    <p:sldId id="2145706850" r:id="rId44"/>
    <p:sldId id="2145706825" r:id="rId45"/>
    <p:sldId id="2145706834" r:id="rId46"/>
    <p:sldId id="258" r:id="rId47"/>
    <p:sldId id="2145706840" r:id="rId48"/>
    <p:sldId id="382" r:id="rId49"/>
    <p:sldId id="383" r:id="rId50"/>
    <p:sldId id="384" r:id="rId51"/>
    <p:sldId id="385" r:id="rId52"/>
    <p:sldId id="400" r:id="rId53"/>
    <p:sldId id="387" r:id="rId54"/>
    <p:sldId id="388" r:id="rId55"/>
    <p:sldId id="389" r:id="rId56"/>
    <p:sldId id="390" r:id="rId57"/>
    <p:sldId id="391" r:id="rId58"/>
    <p:sldId id="392" r:id="rId59"/>
    <p:sldId id="393" r:id="rId60"/>
    <p:sldId id="394" r:id="rId61"/>
    <p:sldId id="399" r:id="rId62"/>
    <p:sldId id="395" r:id="rId63"/>
    <p:sldId id="396" r:id="rId64"/>
    <p:sldId id="397" r:id="rId65"/>
    <p:sldId id="398" r:id="rId66"/>
    <p:sldId id="375" r:id="rId67"/>
    <p:sldId id="401" r:id="rId68"/>
    <p:sldId id="402" r:id="rId69"/>
    <p:sldId id="403" r:id="rId70"/>
    <p:sldId id="2145706841" r:id="rId71"/>
    <p:sldId id="2145706838" r:id="rId72"/>
    <p:sldId id="2145706835" r:id="rId73"/>
  </p:sldIdLst>
  <p:sldSz cx="12192000" cy="6858000"/>
  <p:notesSz cx="6858000" cy="9144000"/>
  <p:embeddedFontLst>
    <p:embeddedFont>
      <p:font typeface="ADLaM Display" panose="02010000000000000000" pitchFamily="2" charset="0"/>
      <p:regular r:id="rId76"/>
    </p:embeddedFont>
    <p:embeddedFont>
      <p:font typeface="Aptos Narrow" panose="020B0004020202020204" pitchFamily="34" charset="0"/>
      <p:regular r:id="rId77"/>
      <p:bold r:id="rId78"/>
      <p:italic r:id="rId79"/>
      <p:boldItalic r:id="rId80"/>
    </p:embeddedFont>
    <p:embeddedFont>
      <p:font typeface="Baloo Thambi 2 ExtraBold" panose="020B0604020202020204" charset="0"/>
      <p:bold r:id="rId81"/>
    </p:embeddedFont>
    <p:embeddedFont>
      <p:font typeface="Baloo Thambi 2 Medium" panose="020B0604020202020204" charset="0"/>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 id="{A6C9D924-A32F-4ED6-B3A3-A9EE085D81C8}">
          <p14:sldIdLst>
            <p14:sldId id="794"/>
            <p14:sldId id="795"/>
            <p14:sldId id="796"/>
            <p14:sldId id="2145706828"/>
            <p14:sldId id="2145706829"/>
            <p14:sldId id="2145706843"/>
            <p14:sldId id="286"/>
            <p14:sldId id="2145706823"/>
            <p14:sldId id="809"/>
            <p14:sldId id="2145706826"/>
            <p14:sldId id="803"/>
            <p14:sldId id="2145706814"/>
            <p14:sldId id="2145706805"/>
            <p14:sldId id="2145706844"/>
            <p14:sldId id="2145706786"/>
            <p14:sldId id="2145706743"/>
            <p14:sldId id="2145706809"/>
            <p14:sldId id="2145706845"/>
            <p14:sldId id="2145706846"/>
            <p14:sldId id="2145706847"/>
            <p14:sldId id="2145706827"/>
            <p14:sldId id="276"/>
            <p14:sldId id="256"/>
            <p14:sldId id="257"/>
            <p14:sldId id="260"/>
            <p14:sldId id="267"/>
            <p14:sldId id="262"/>
            <p14:sldId id="263"/>
            <p14:sldId id="264"/>
            <p14:sldId id="277"/>
            <p14:sldId id="284"/>
            <p14:sldId id="268"/>
            <p14:sldId id="283"/>
            <p14:sldId id="274"/>
            <p14:sldId id="269"/>
            <p14:sldId id="2145706824"/>
            <p14:sldId id="2145706849"/>
            <p14:sldId id="2145706848"/>
            <p14:sldId id="2145706850"/>
            <p14:sldId id="2145706825"/>
            <p14:sldId id="2145706834"/>
          </p14:sldIdLst>
        </p14:section>
        <p14:section name="PM" id="{9DD1DA7B-527D-4272-9B30-643DD692F38E}">
          <p14:sldIdLst>
            <p14:sldId id="258"/>
            <p14:sldId id="2145706840"/>
            <p14:sldId id="382"/>
            <p14:sldId id="383"/>
            <p14:sldId id="384"/>
            <p14:sldId id="385"/>
            <p14:sldId id="400"/>
            <p14:sldId id="387"/>
            <p14:sldId id="388"/>
            <p14:sldId id="389"/>
            <p14:sldId id="390"/>
            <p14:sldId id="391"/>
            <p14:sldId id="392"/>
            <p14:sldId id="393"/>
            <p14:sldId id="394"/>
            <p14:sldId id="399"/>
            <p14:sldId id="395"/>
            <p14:sldId id="396"/>
            <p14:sldId id="397"/>
            <p14:sldId id="398"/>
            <p14:sldId id="375"/>
            <p14:sldId id="401"/>
            <p14:sldId id="402"/>
            <p14:sldId id="403"/>
            <p14:sldId id="2145706841"/>
            <p14:sldId id="2145706838"/>
            <p14:sldId id="2145706835"/>
          </p14:sldIdLst>
        </p14:section>
        <p14:section name="Transition Slides" id="{41722349-0C5E-4E76-9A8B-8452702B52A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D32"/>
    <a:srgbClr val="8DCC7E"/>
    <a:srgbClr val="D4EEFB"/>
    <a:srgbClr val="5EC6F2"/>
    <a:srgbClr val="FADED1"/>
    <a:srgbClr val="F09574"/>
    <a:srgbClr val="FFF5D6"/>
    <a:srgbClr val="FEDE74"/>
    <a:srgbClr val="E3F0D8"/>
    <a:srgbClr val="A3C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2297" autoAdjust="0"/>
  </p:normalViewPr>
  <p:slideViewPr>
    <p:cSldViewPr snapToGrid="0">
      <p:cViewPr varScale="1">
        <p:scale>
          <a:sx n="67" d="100"/>
          <a:sy n="67" d="100"/>
        </p:scale>
        <p:origin x="1252"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1.fntdata"/><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font" Target="fonts/font4.fntdata"/><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7.fntdata"/><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Coxen" userId="4157a6da-db69-4f91-ac0c-cbb1a1a0530d" providerId="ADAL" clId="{19C8B216-7290-4C18-B374-8E5D3D6E9B87}"/>
    <pc:docChg chg="modSld">
      <pc:chgData name="Gemma Coxen" userId="4157a6da-db69-4f91-ac0c-cbb1a1a0530d" providerId="ADAL" clId="{19C8B216-7290-4C18-B374-8E5D3D6E9B87}" dt="2025-06-19T12:09:28.992" v="0" actId="6549"/>
      <pc:docMkLst>
        <pc:docMk/>
      </pc:docMkLst>
      <pc:sldChg chg="modNotesTx">
        <pc:chgData name="Gemma Coxen" userId="4157a6da-db69-4f91-ac0c-cbb1a1a0530d" providerId="ADAL" clId="{19C8B216-7290-4C18-B374-8E5D3D6E9B87}" dt="2025-06-19T12:09:28.992" v="0" actId="6549"/>
        <pc:sldMkLst>
          <pc:docMk/>
          <pc:sldMk cId="3561772033" sldId="214570683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orfolkcounty-my.sharepoint.com/personal/james_tennant_norfolk_gov_uk/Documents/My%20Folder/Sufficiency/Regional/RCC/Data/CCRAG/Copy%20of%20RCC%20Eastern%20Region%20-%20cost%20analysis%20for%20consultants%20v1.5%20(CH)%20-%202526%20+JT%20commen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'Stats - East'!$B$11</c:f>
          <c:strCache>
            <c:ptCount val="1"/>
            <c:pt idx="0">
              <c:v>Total bed capacity in Eastern Region</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lumMod val="60000"/>
                <a:lumOff val="40000"/>
              </a:schemeClr>
            </a:solidFill>
          </c:spPr>
          <c:dPt>
            <c:idx val="0"/>
            <c:bubble3D val="0"/>
            <c:explosion val="4"/>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C630-49B3-8D50-242F7F0D735E}"/>
              </c:ext>
            </c:extLst>
          </c:dPt>
          <c:dPt>
            <c:idx val="1"/>
            <c:bubble3D val="0"/>
            <c:explosion val="5"/>
            <c:spPr>
              <a:solidFill>
                <a:schemeClr val="bg1">
                  <a:lumMod val="85000"/>
                </a:schemeClr>
              </a:solidFill>
              <a:ln w="19050">
                <a:solidFill>
                  <a:schemeClr val="lt1"/>
                </a:solidFill>
              </a:ln>
              <a:effectLst/>
            </c:spPr>
            <c:extLst>
              <c:ext xmlns:c16="http://schemas.microsoft.com/office/drawing/2014/chart" uri="{C3380CC4-5D6E-409C-BE32-E72D297353CC}">
                <c16:uniqueId val="{00000003-C630-49B3-8D50-242F7F0D735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'Stats - East'!$B$13:$B$14</c:f>
              <c:strCache>
                <c:ptCount val="2"/>
                <c:pt idx="0">
                  <c:v>% used by Eastern Region LAs</c:v>
                </c:pt>
                <c:pt idx="1">
                  <c:v>% not used by Eastern Region LAs</c:v>
                </c:pt>
              </c:strCache>
            </c:strRef>
          </c:cat>
          <c:val>
            <c:numRef>
              <c:f>'Stats - East'!$C$13:$C$14</c:f>
              <c:numCache>
                <c:formatCode>0%</c:formatCode>
                <c:ptCount val="2"/>
                <c:pt idx="0">
                  <c:v>0.26675693974272174</c:v>
                </c:pt>
                <c:pt idx="1">
                  <c:v>0.73324306025727826</c:v>
                </c:pt>
              </c:numCache>
            </c:numRef>
          </c:val>
          <c:extLst>
            <c:ext xmlns:c16="http://schemas.microsoft.com/office/drawing/2014/chart" uri="{C3380CC4-5D6E-409C-BE32-E72D297353CC}">
              <c16:uniqueId val="{00000004-C630-49B3-8D50-242F7F0D735E}"/>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9.2755605600108607E-2"/>
          <c:y val="0.88328435621038948"/>
          <c:w val="0.85393499854405341"/>
          <c:h val="0.1166325447749801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F5561-8E78-485A-A140-091C00B1EDAE}"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CEE42E72-EC41-4FAE-A617-2C013DBD74A2}">
      <dgm:prSet custT="1"/>
      <dgm:spPr/>
      <dgm:t>
        <a:bodyPr/>
        <a:lstStyle/>
        <a:p>
          <a:r>
            <a:rPr lang="en-GB" sz="1800" b="1" i="1"/>
            <a:t>A shared identity and common value system; mutual dependence and trust; risk-sharing; a presumption of the incompleteness of the contract; a commitment to managing contractual arrangements; and to extensive communication</a:t>
          </a:r>
          <a:r>
            <a:rPr lang="en-GB" sz="1800" b="1"/>
            <a:t>.</a:t>
          </a:r>
          <a:endParaRPr lang="en-US" sz="1800" b="1"/>
        </a:p>
      </dgm:t>
    </dgm:pt>
    <dgm:pt modelId="{67080096-89C6-487E-A564-889CFE14B70A}" type="parTrans" cxnId="{27DC4E95-3780-46EE-A06E-FCC48DE65835}">
      <dgm:prSet/>
      <dgm:spPr/>
      <dgm:t>
        <a:bodyPr/>
        <a:lstStyle/>
        <a:p>
          <a:endParaRPr lang="en-US"/>
        </a:p>
      </dgm:t>
    </dgm:pt>
    <dgm:pt modelId="{3ADC90BD-8BE4-45A5-A6E0-A13BED6378C0}" type="sibTrans" cxnId="{27DC4E95-3780-46EE-A06E-FCC48DE65835}">
      <dgm:prSet/>
      <dgm:spPr/>
      <dgm:t>
        <a:bodyPr/>
        <a:lstStyle/>
        <a:p>
          <a:endParaRPr lang="en-US"/>
        </a:p>
      </dgm:t>
    </dgm:pt>
    <dgm:pt modelId="{FD5A9CFF-E85F-4AC0-A609-EFF2AA17BF2F}">
      <dgm:prSet custT="1"/>
      <dgm:spPr/>
      <dgm:t>
        <a:bodyPr/>
        <a:lstStyle/>
        <a:p>
          <a:r>
            <a:rPr lang="en-US" sz="2800"/>
            <a:t>Relational contracting requires </a:t>
          </a:r>
        </a:p>
      </dgm:t>
    </dgm:pt>
    <dgm:pt modelId="{66590C3C-0BE5-4F1F-BDCB-52D6F6F44125}" type="parTrans" cxnId="{5981CF24-7ADA-4232-A277-215B9BDCBC66}">
      <dgm:prSet/>
      <dgm:spPr/>
      <dgm:t>
        <a:bodyPr/>
        <a:lstStyle/>
        <a:p>
          <a:endParaRPr lang="en-US"/>
        </a:p>
      </dgm:t>
    </dgm:pt>
    <dgm:pt modelId="{2863F5CB-BE60-4293-ADC5-C179D68B6115}" type="sibTrans" cxnId="{5981CF24-7ADA-4232-A277-215B9BDCBC66}">
      <dgm:prSet/>
      <dgm:spPr/>
      <dgm:t>
        <a:bodyPr/>
        <a:lstStyle/>
        <a:p>
          <a:endParaRPr lang="en-US"/>
        </a:p>
      </dgm:t>
    </dgm:pt>
    <dgm:pt modelId="{C0056608-9735-4005-8197-E0405BF67710}">
      <dgm:prSet custT="1"/>
      <dgm:spPr/>
      <dgm:t>
        <a:bodyPr/>
        <a:lstStyle/>
        <a:p>
          <a:r>
            <a:rPr lang="en-US" sz="1600"/>
            <a:t>An appreciation that personal, professional and social values influence the nature and process of the working relationship</a:t>
          </a:r>
        </a:p>
      </dgm:t>
    </dgm:pt>
    <dgm:pt modelId="{96CDCA42-5002-4301-9579-4DC56DE9892C}" type="parTrans" cxnId="{3C4D85C6-433E-44DD-90B2-39FA68F94659}">
      <dgm:prSet/>
      <dgm:spPr/>
      <dgm:t>
        <a:bodyPr/>
        <a:lstStyle/>
        <a:p>
          <a:endParaRPr lang="en-US"/>
        </a:p>
      </dgm:t>
    </dgm:pt>
    <dgm:pt modelId="{8B697DB5-B4E1-41C5-829A-0A16EE9216B9}" type="sibTrans" cxnId="{3C4D85C6-433E-44DD-90B2-39FA68F94659}">
      <dgm:prSet/>
      <dgm:spPr/>
      <dgm:t>
        <a:bodyPr/>
        <a:lstStyle/>
        <a:p>
          <a:endParaRPr lang="en-US"/>
        </a:p>
      </dgm:t>
    </dgm:pt>
    <dgm:pt modelId="{B3CE1FFE-2673-4007-8E44-5A45F76D66D4}">
      <dgm:prSet custT="1"/>
      <dgm:spPr/>
      <dgm:t>
        <a:bodyPr/>
        <a:lstStyle/>
        <a:p>
          <a:r>
            <a:rPr lang="en-US" sz="1600"/>
            <a:t>The importance of building relationships over time, trust has to be established or anticipated  - there has to be a history and a future.</a:t>
          </a:r>
        </a:p>
      </dgm:t>
    </dgm:pt>
    <dgm:pt modelId="{9C09B58A-8959-4EBE-BBA7-69089477424A}" type="parTrans" cxnId="{106920C7-55F3-42A4-B1BF-67B6F125307E}">
      <dgm:prSet/>
      <dgm:spPr/>
      <dgm:t>
        <a:bodyPr/>
        <a:lstStyle/>
        <a:p>
          <a:endParaRPr lang="en-US"/>
        </a:p>
      </dgm:t>
    </dgm:pt>
    <dgm:pt modelId="{6A4C4723-D89E-4F8C-BB44-31F373671789}" type="sibTrans" cxnId="{106920C7-55F3-42A4-B1BF-67B6F125307E}">
      <dgm:prSet/>
      <dgm:spPr/>
      <dgm:t>
        <a:bodyPr/>
        <a:lstStyle/>
        <a:p>
          <a:endParaRPr lang="en-US"/>
        </a:p>
      </dgm:t>
    </dgm:pt>
    <dgm:pt modelId="{604A9BE2-EF9E-4B97-A8FC-BBF982BB128E}">
      <dgm:prSet custT="1"/>
      <dgm:spPr/>
      <dgm:t>
        <a:bodyPr/>
        <a:lstStyle/>
        <a:p>
          <a:r>
            <a:rPr lang="en-US" sz="1600"/>
            <a:t>Mutual trust is greater than individual self-interest</a:t>
          </a:r>
        </a:p>
      </dgm:t>
    </dgm:pt>
    <dgm:pt modelId="{DE1C7953-A7D0-4853-BED8-81D4F9B8FA97}" type="parTrans" cxnId="{B566616F-CFC1-4135-A0C0-1C09AFBC3A61}">
      <dgm:prSet/>
      <dgm:spPr/>
      <dgm:t>
        <a:bodyPr/>
        <a:lstStyle/>
        <a:p>
          <a:endParaRPr lang="en-US"/>
        </a:p>
      </dgm:t>
    </dgm:pt>
    <dgm:pt modelId="{A067260A-2CA1-450A-B5C8-A08F74472688}" type="sibTrans" cxnId="{B566616F-CFC1-4135-A0C0-1C09AFBC3A61}">
      <dgm:prSet/>
      <dgm:spPr/>
      <dgm:t>
        <a:bodyPr/>
        <a:lstStyle/>
        <a:p>
          <a:endParaRPr lang="en-US"/>
        </a:p>
      </dgm:t>
    </dgm:pt>
    <dgm:pt modelId="{DA348549-4BF8-435E-8361-D8E70B2FE25D}" type="pres">
      <dgm:prSet presAssocID="{65AF5561-8E78-485A-A140-091C00B1EDAE}" presName="Name0" presStyleCnt="0">
        <dgm:presLayoutVars>
          <dgm:dir/>
          <dgm:animLvl val="lvl"/>
          <dgm:resizeHandles val="exact"/>
        </dgm:presLayoutVars>
      </dgm:prSet>
      <dgm:spPr/>
    </dgm:pt>
    <dgm:pt modelId="{D68F890B-49C4-47A5-A285-F745D597291F}" type="pres">
      <dgm:prSet presAssocID="{FD5A9CFF-E85F-4AC0-A609-EFF2AA17BF2F}" presName="boxAndChildren" presStyleCnt="0"/>
      <dgm:spPr/>
    </dgm:pt>
    <dgm:pt modelId="{B07CF35E-665B-4110-A77C-D7DF1265FBC9}" type="pres">
      <dgm:prSet presAssocID="{FD5A9CFF-E85F-4AC0-A609-EFF2AA17BF2F}" presName="parentTextBox" presStyleLbl="node1" presStyleIdx="0" presStyleCnt="2"/>
      <dgm:spPr/>
    </dgm:pt>
    <dgm:pt modelId="{58A6053F-D684-4F2E-8FE2-8601872312CC}" type="pres">
      <dgm:prSet presAssocID="{FD5A9CFF-E85F-4AC0-A609-EFF2AA17BF2F}" presName="entireBox" presStyleLbl="node1" presStyleIdx="0" presStyleCnt="2" custScaleY="202707" custLinFactNeighborY="-37333"/>
      <dgm:spPr/>
    </dgm:pt>
    <dgm:pt modelId="{66E44FDD-778E-424E-ACD4-E17838E2C75D}" type="pres">
      <dgm:prSet presAssocID="{FD5A9CFF-E85F-4AC0-A609-EFF2AA17BF2F}" presName="descendantBox" presStyleCnt="0"/>
      <dgm:spPr/>
    </dgm:pt>
    <dgm:pt modelId="{EBD33CB1-548D-4155-9457-5492422695B3}" type="pres">
      <dgm:prSet presAssocID="{C0056608-9735-4005-8197-E0405BF67710}" presName="childTextBox" presStyleLbl="fgAccFollowNode1" presStyleIdx="0" presStyleCnt="3" custScaleY="318448">
        <dgm:presLayoutVars>
          <dgm:bulletEnabled val="1"/>
        </dgm:presLayoutVars>
      </dgm:prSet>
      <dgm:spPr/>
    </dgm:pt>
    <dgm:pt modelId="{B870CBEB-DC67-409F-BE30-91A9FF4ACD44}" type="pres">
      <dgm:prSet presAssocID="{B3CE1FFE-2673-4007-8E44-5A45F76D66D4}" presName="childTextBox" presStyleLbl="fgAccFollowNode1" presStyleIdx="1" presStyleCnt="3" custScaleY="318448">
        <dgm:presLayoutVars>
          <dgm:bulletEnabled val="1"/>
        </dgm:presLayoutVars>
      </dgm:prSet>
      <dgm:spPr/>
    </dgm:pt>
    <dgm:pt modelId="{6F87D882-432E-46C3-AB44-9D7FBBAAC64E}" type="pres">
      <dgm:prSet presAssocID="{604A9BE2-EF9E-4B97-A8FC-BBF982BB128E}" presName="childTextBox" presStyleLbl="fgAccFollowNode1" presStyleIdx="2" presStyleCnt="3" custScaleY="318448">
        <dgm:presLayoutVars>
          <dgm:bulletEnabled val="1"/>
        </dgm:presLayoutVars>
      </dgm:prSet>
      <dgm:spPr/>
    </dgm:pt>
    <dgm:pt modelId="{37204714-43F7-40AF-8324-0F09FD2E7D94}" type="pres">
      <dgm:prSet presAssocID="{3ADC90BD-8BE4-45A5-A6E0-A13BED6378C0}" presName="sp" presStyleCnt="0"/>
      <dgm:spPr/>
    </dgm:pt>
    <dgm:pt modelId="{3714A6E5-EF56-4D33-8871-FDDCF8219BFC}" type="pres">
      <dgm:prSet presAssocID="{CEE42E72-EC41-4FAE-A617-2C013DBD74A2}" presName="arrowAndChildren" presStyleCnt="0"/>
      <dgm:spPr/>
    </dgm:pt>
    <dgm:pt modelId="{2A708014-1502-44C6-A715-B5678A36B1D3}" type="pres">
      <dgm:prSet presAssocID="{CEE42E72-EC41-4FAE-A617-2C013DBD74A2}" presName="parentTextArrow" presStyleLbl="node1" presStyleIdx="1" presStyleCnt="2" custScaleY="100707"/>
      <dgm:spPr/>
    </dgm:pt>
  </dgm:ptLst>
  <dgm:cxnLst>
    <dgm:cxn modelId="{5981CF24-7ADA-4232-A277-215B9BDCBC66}" srcId="{65AF5561-8E78-485A-A140-091C00B1EDAE}" destId="{FD5A9CFF-E85F-4AC0-A609-EFF2AA17BF2F}" srcOrd="1" destOrd="0" parTransId="{66590C3C-0BE5-4F1F-BDCB-52D6F6F44125}" sibTransId="{2863F5CB-BE60-4293-ADC5-C179D68B6115}"/>
    <dgm:cxn modelId="{6A9C2035-9F80-492A-8073-6E1118BA25AB}" type="presOf" srcId="{B3CE1FFE-2673-4007-8E44-5A45F76D66D4}" destId="{B870CBEB-DC67-409F-BE30-91A9FF4ACD44}" srcOrd="0" destOrd="0" presId="urn:microsoft.com/office/officeart/2005/8/layout/process4"/>
    <dgm:cxn modelId="{26A5C049-91CD-455C-956F-979A466EFE49}" type="presOf" srcId="{C0056608-9735-4005-8197-E0405BF67710}" destId="{EBD33CB1-548D-4155-9457-5492422695B3}" srcOrd="0" destOrd="0" presId="urn:microsoft.com/office/officeart/2005/8/layout/process4"/>
    <dgm:cxn modelId="{69169A4D-7E0C-479D-A579-C08EADF582FF}" type="presOf" srcId="{604A9BE2-EF9E-4B97-A8FC-BBF982BB128E}" destId="{6F87D882-432E-46C3-AB44-9D7FBBAAC64E}" srcOrd="0" destOrd="0" presId="urn:microsoft.com/office/officeart/2005/8/layout/process4"/>
    <dgm:cxn modelId="{B566616F-CFC1-4135-A0C0-1C09AFBC3A61}" srcId="{FD5A9CFF-E85F-4AC0-A609-EFF2AA17BF2F}" destId="{604A9BE2-EF9E-4B97-A8FC-BBF982BB128E}" srcOrd="2" destOrd="0" parTransId="{DE1C7953-A7D0-4853-BED8-81D4F9B8FA97}" sibTransId="{A067260A-2CA1-450A-B5C8-A08F74472688}"/>
    <dgm:cxn modelId="{125D397F-F447-4FE2-898E-5E7D8F1C9F1A}" type="presOf" srcId="{65AF5561-8E78-485A-A140-091C00B1EDAE}" destId="{DA348549-4BF8-435E-8361-D8E70B2FE25D}" srcOrd="0" destOrd="0" presId="urn:microsoft.com/office/officeart/2005/8/layout/process4"/>
    <dgm:cxn modelId="{27DC4E95-3780-46EE-A06E-FCC48DE65835}" srcId="{65AF5561-8E78-485A-A140-091C00B1EDAE}" destId="{CEE42E72-EC41-4FAE-A617-2C013DBD74A2}" srcOrd="0" destOrd="0" parTransId="{67080096-89C6-487E-A564-889CFE14B70A}" sibTransId="{3ADC90BD-8BE4-45A5-A6E0-A13BED6378C0}"/>
    <dgm:cxn modelId="{3C4D85C6-433E-44DD-90B2-39FA68F94659}" srcId="{FD5A9CFF-E85F-4AC0-A609-EFF2AA17BF2F}" destId="{C0056608-9735-4005-8197-E0405BF67710}" srcOrd="0" destOrd="0" parTransId="{96CDCA42-5002-4301-9579-4DC56DE9892C}" sibTransId="{8B697DB5-B4E1-41C5-829A-0A16EE9216B9}"/>
    <dgm:cxn modelId="{106920C7-55F3-42A4-B1BF-67B6F125307E}" srcId="{FD5A9CFF-E85F-4AC0-A609-EFF2AA17BF2F}" destId="{B3CE1FFE-2673-4007-8E44-5A45F76D66D4}" srcOrd="1" destOrd="0" parTransId="{9C09B58A-8959-4EBE-BBA7-69089477424A}" sibTransId="{6A4C4723-D89E-4F8C-BB44-31F373671789}"/>
    <dgm:cxn modelId="{4ECADEC9-82F6-4F9C-9293-DE0E4FDB6BF7}" type="presOf" srcId="{CEE42E72-EC41-4FAE-A617-2C013DBD74A2}" destId="{2A708014-1502-44C6-A715-B5678A36B1D3}" srcOrd="0" destOrd="0" presId="urn:microsoft.com/office/officeart/2005/8/layout/process4"/>
    <dgm:cxn modelId="{1FD62ADC-85F6-4EB4-9598-73C3C3CF3DF1}" type="presOf" srcId="{FD5A9CFF-E85F-4AC0-A609-EFF2AA17BF2F}" destId="{58A6053F-D684-4F2E-8FE2-8601872312CC}" srcOrd="1" destOrd="0" presId="urn:microsoft.com/office/officeart/2005/8/layout/process4"/>
    <dgm:cxn modelId="{2E789FFD-305C-475B-8734-CA1A0DA5BAF9}" type="presOf" srcId="{FD5A9CFF-E85F-4AC0-A609-EFF2AA17BF2F}" destId="{B07CF35E-665B-4110-A77C-D7DF1265FBC9}" srcOrd="0" destOrd="0" presId="urn:microsoft.com/office/officeart/2005/8/layout/process4"/>
    <dgm:cxn modelId="{E894E462-F685-4248-AC12-6E5D80E1DB4E}" type="presParOf" srcId="{DA348549-4BF8-435E-8361-D8E70B2FE25D}" destId="{D68F890B-49C4-47A5-A285-F745D597291F}" srcOrd="0" destOrd="0" presId="urn:microsoft.com/office/officeart/2005/8/layout/process4"/>
    <dgm:cxn modelId="{E0EC00C2-B5F5-45B4-B552-AAEE11349D21}" type="presParOf" srcId="{D68F890B-49C4-47A5-A285-F745D597291F}" destId="{B07CF35E-665B-4110-A77C-D7DF1265FBC9}" srcOrd="0" destOrd="0" presId="urn:microsoft.com/office/officeart/2005/8/layout/process4"/>
    <dgm:cxn modelId="{99BDAE81-CD05-404C-8561-F5F5A6EEA788}" type="presParOf" srcId="{D68F890B-49C4-47A5-A285-F745D597291F}" destId="{58A6053F-D684-4F2E-8FE2-8601872312CC}" srcOrd="1" destOrd="0" presId="urn:microsoft.com/office/officeart/2005/8/layout/process4"/>
    <dgm:cxn modelId="{16FC357A-512C-419D-81DC-F93113CE0DF0}" type="presParOf" srcId="{D68F890B-49C4-47A5-A285-F745D597291F}" destId="{66E44FDD-778E-424E-ACD4-E17838E2C75D}" srcOrd="2" destOrd="0" presId="urn:microsoft.com/office/officeart/2005/8/layout/process4"/>
    <dgm:cxn modelId="{6D35DCBB-072E-4E1B-A6D7-934869EAE0DC}" type="presParOf" srcId="{66E44FDD-778E-424E-ACD4-E17838E2C75D}" destId="{EBD33CB1-548D-4155-9457-5492422695B3}" srcOrd="0" destOrd="0" presId="urn:microsoft.com/office/officeart/2005/8/layout/process4"/>
    <dgm:cxn modelId="{A3D35A53-4A8E-452B-B5BD-94E9160C6496}" type="presParOf" srcId="{66E44FDD-778E-424E-ACD4-E17838E2C75D}" destId="{B870CBEB-DC67-409F-BE30-91A9FF4ACD44}" srcOrd="1" destOrd="0" presId="urn:microsoft.com/office/officeart/2005/8/layout/process4"/>
    <dgm:cxn modelId="{DF5030C2-C1D5-4313-AA52-9316ADC69AFA}" type="presParOf" srcId="{66E44FDD-778E-424E-ACD4-E17838E2C75D}" destId="{6F87D882-432E-46C3-AB44-9D7FBBAAC64E}" srcOrd="2" destOrd="0" presId="urn:microsoft.com/office/officeart/2005/8/layout/process4"/>
    <dgm:cxn modelId="{9CDC20AD-0AE2-4723-ADA0-951724AACA2D}" type="presParOf" srcId="{DA348549-4BF8-435E-8361-D8E70B2FE25D}" destId="{37204714-43F7-40AF-8324-0F09FD2E7D94}" srcOrd="1" destOrd="0" presId="urn:microsoft.com/office/officeart/2005/8/layout/process4"/>
    <dgm:cxn modelId="{D81CC9F4-A8BA-4347-8F2C-982176B93B3F}" type="presParOf" srcId="{DA348549-4BF8-435E-8361-D8E70B2FE25D}" destId="{3714A6E5-EF56-4D33-8871-FDDCF8219BFC}" srcOrd="2" destOrd="0" presId="urn:microsoft.com/office/officeart/2005/8/layout/process4"/>
    <dgm:cxn modelId="{46807A5C-0274-427E-95CF-E76BAD08F37B}" type="presParOf" srcId="{3714A6E5-EF56-4D33-8871-FDDCF8219BFC}" destId="{2A708014-1502-44C6-A715-B5678A36B1D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5B426A-B367-42F6-A7FB-0A0AEB4E8E09}" type="doc">
      <dgm:prSet loTypeId="urn:microsoft.com/office/officeart/2018/2/layout/IconVerticalSolidList" loCatId="icon" qsTypeId="urn:microsoft.com/office/officeart/2005/8/quickstyle/3d2" qsCatId="3D" csTypeId="urn:microsoft.com/office/officeart/2005/8/colors/accent2_2" csCatId="accent2" phldr="1"/>
      <dgm:spPr/>
      <dgm:t>
        <a:bodyPr/>
        <a:lstStyle/>
        <a:p>
          <a:endParaRPr lang="en-US"/>
        </a:p>
      </dgm:t>
    </dgm:pt>
    <dgm:pt modelId="{A10B01D5-2C93-4424-9AE5-2C50FD9CB449}">
      <dgm:prSet/>
      <dgm:spPr/>
      <dgm:t>
        <a:bodyPr/>
        <a:lstStyle/>
        <a:p>
          <a:pPr>
            <a:lnSpc>
              <a:spcPct val="100000"/>
            </a:lnSpc>
          </a:pPr>
          <a:r>
            <a:rPr lang="en-GB" b="1"/>
            <a:t>A system is an ensemble of interdependent and interacting parts that is actively organised in terms of the goal</a:t>
          </a:r>
          <a:endParaRPr lang="en-US"/>
        </a:p>
      </dgm:t>
    </dgm:pt>
    <dgm:pt modelId="{5AA4078F-9FAC-49DC-92BC-A527BBCD4E74}" type="parTrans" cxnId="{B8F1E831-4A83-41AD-A76B-FD2A31DC8C7D}">
      <dgm:prSet/>
      <dgm:spPr/>
      <dgm:t>
        <a:bodyPr/>
        <a:lstStyle/>
        <a:p>
          <a:endParaRPr lang="en-US"/>
        </a:p>
      </dgm:t>
    </dgm:pt>
    <dgm:pt modelId="{334F5194-8EA3-4B9F-8852-7574693441F7}" type="sibTrans" cxnId="{B8F1E831-4A83-41AD-A76B-FD2A31DC8C7D}">
      <dgm:prSet/>
      <dgm:spPr/>
      <dgm:t>
        <a:bodyPr/>
        <a:lstStyle/>
        <a:p>
          <a:endParaRPr lang="en-US"/>
        </a:p>
      </dgm:t>
    </dgm:pt>
    <dgm:pt modelId="{1A588A16-2331-447D-886B-70AFB18B8883}">
      <dgm:prSet/>
      <dgm:spPr/>
      <dgm:t>
        <a:bodyPr/>
        <a:lstStyle/>
        <a:p>
          <a:pPr>
            <a:lnSpc>
              <a:spcPct val="100000"/>
            </a:lnSpc>
          </a:pPr>
          <a:r>
            <a:rPr lang="en-GB" b="1"/>
            <a:t>Primary task = the way the systems proposes to engage with these aims</a:t>
          </a:r>
          <a:endParaRPr lang="en-US"/>
        </a:p>
      </dgm:t>
    </dgm:pt>
    <dgm:pt modelId="{314EC00E-2499-4A01-A49C-10662D635C52}" type="parTrans" cxnId="{9B1E40D3-75FE-4ABF-B261-CBF29B15040D}">
      <dgm:prSet/>
      <dgm:spPr/>
      <dgm:t>
        <a:bodyPr/>
        <a:lstStyle/>
        <a:p>
          <a:endParaRPr lang="en-US"/>
        </a:p>
      </dgm:t>
    </dgm:pt>
    <dgm:pt modelId="{9E45953F-B3CA-4674-BA1D-63757AAEDB11}" type="sibTrans" cxnId="{9B1E40D3-75FE-4ABF-B261-CBF29B15040D}">
      <dgm:prSet/>
      <dgm:spPr/>
      <dgm:t>
        <a:bodyPr/>
        <a:lstStyle/>
        <a:p>
          <a:endParaRPr lang="en-US"/>
        </a:p>
      </dgm:t>
    </dgm:pt>
    <dgm:pt modelId="{A8A3EFD0-63FA-4B99-B052-E4B7413C81A3}">
      <dgm:prSet/>
      <dgm:spPr/>
      <dgm:t>
        <a:bodyPr/>
        <a:lstStyle/>
        <a:p>
          <a:pPr>
            <a:lnSpc>
              <a:spcPct val="100000"/>
            </a:lnSpc>
          </a:pPr>
          <a:r>
            <a:rPr lang="en-GB" b="1"/>
            <a:t>Creating, finding, or discovering new, more adaptive and viable, ideas and ways of thinking and acting collaboratively</a:t>
          </a:r>
          <a:endParaRPr lang="en-US" b="1"/>
        </a:p>
      </dgm:t>
    </dgm:pt>
    <dgm:pt modelId="{82B9525D-24DF-49BC-AE6D-719E9EBB7E0B}" type="parTrans" cxnId="{A07833CD-DF3B-4F88-A628-03C2C5C16E04}">
      <dgm:prSet/>
      <dgm:spPr/>
      <dgm:t>
        <a:bodyPr/>
        <a:lstStyle/>
        <a:p>
          <a:endParaRPr lang="en-US"/>
        </a:p>
      </dgm:t>
    </dgm:pt>
    <dgm:pt modelId="{74E696A1-9BCD-4A6B-B2A1-6EE8BD9627D2}" type="sibTrans" cxnId="{A07833CD-DF3B-4F88-A628-03C2C5C16E04}">
      <dgm:prSet/>
      <dgm:spPr/>
      <dgm:t>
        <a:bodyPr/>
        <a:lstStyle/>
        <a:p>
          <a:endParaRPr lang="en-US"/>
        </a:p>
      </dgm:t>
    </dgm:pt>
    <dgm:pt modelId="{2F460F90-9ABE-4A00-A195-3DCD07774A27}" type="pres">
      <dgm:prSet presAssocID="{DA5B426A-B367-42F6-A7FB-0A0AEB4E8E09}" presName="root" presStyleCnt="0">
        <dgm:presLayoutVars>
          <dgm:dir/>
          <dgm:resizeHandles val="exact"/>
        </dgm:presLayoutVars>
      </dgm:prSet>
      <dgm:spPr/>
    </dgm:pt>
    <dgm:pt modelId="{727145DA-8879-4344-AAA2-C6AB36603CA6}" type="pres">
      <dgm:prSet presAssocID="{A10B01D5-2C93-4424-9AE5-2C50FD9CB449}" presName="compNode" presStyleCnt="0"/>
      <dgm:spPr/>
    </dgm:pt>
    <dgm:pt modelId="{D4FB56F9-771E-4A97-844A-3F214E3B2059}" type="pres">
      <dgm:prSet presAssocID="{A10B01D5-2C93-4424-9AE5-2C50FD9CB449}" presName="bgRect" presStyleLbl="bgShp" presStyleIdx="0" presStyleCnt="3"/>
      <dgm:spPr/>
    </dgm:pt>
    <dgm:pt modelId="{549E0FFE-A7C9-417F-90EF-5992C914D6AC}" type="pres">
      <dgm:prSet presAssocID="{A10B01D5-2C93-4424-9AE5-2C50FD9CB449}" presName="iconRect" presStyleLbl="node1" presStyleIdx="0" presStyleCnt="3" custScaleX="150040" custScaleY="143176" custLinFactNeighborX="5738" custLinFactNeighborY="1147"/>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Connections with solid fill"/>
        </a:ext>
      </dgm:extLst>
    </dgm:pt>
    <dgm:pt modelId="{2A1273A5-B7EC-424C-B811-6958A0C23FB4}" type="pres">
      <dgm:prSet presAssocID="{A10B01D5-2C93-4424-9AE5-2C50FD9CB449}" presName="spaceRect" presStyleCnt="0"/>
      <dgm:spPr/>
    </dgm:pt>
    <dgm:pt modelId="{6A652F3C-CCCD-426F-BA4F-12C2B7EFEC1F}" type="pres">
      <dgm:prSet presAssocID="{A10B01D5-2C93-4424-9AE5-2C50FD9CB449}" presName="parTx" presStyleLbl="revTx" presStyleIdx="0" presStyleCnt="3">
        <dgm:presLayoutVars>
          <dgm:chMax val="0"/>
          <dgm:chPref val="0"/>
        </dgm:presLayoutVars>
      </dgm:prSet>
      <dgm:spPr/>
    </dgm:pt>
    <dgm:pt modelId="{7721C7E6-BF0F-4A15-B0DB-C85316A1BA0D}" type="pres">
      <dgm:prSet presAssocID="{334F5194-8EA3-4B9F-8852-7574693441F7}" presName="sibTrans" presStyleCnt="0"/>
      <dgm:spPr/>
    </dgm:pt>
    <dgm:pt modelId="{DF751B95-BC68-450F-A77C-AAE5BDFE2BFF}" type="pres">
      <dgm:prSet presAssocID="{1A588A16-2331-447D-886B-70AFB18B8883}" presName="compNode" presStyleCnt="0"/>
      <dgm:spPr/>
    </dgm:pt>
    <dgm:pt modelId="{70191F2D-4924-4711-B5FA-4142F149B481}" type="pres">
      <dgm:prSet presAssocID="{1A588A16-2331-447D-886B-70AFB18B8883}" presName="bgRect" presStyleLbl="bgShp" presStyleIdx="1" presStyleCnt="3"/>
      <dgm:spPr/>
    </dgm:pt>
    <dgm:pt modelId="{CD2C4442-C4C8-403D-9479-01109AAEF5C1}" type="pres">
      <dgm:prSet presAssocID="{1A588A16-2331-447D-886B-70AFB18B888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AE2743A1-A23A-41AC-BE1F-EEAE0387ECAB}" type="pres">
      <dgm:prSet presAssocID="{1A588A16-2331-447D-886B-70AFB18B8883}" presName="spaceRect" presStyleCnt="0"/>
      <dgm:spPr/>
    </dgm:pt>
    <dgm:pt modelId="{AFC862F9-038F-4943-9B26-A8F93FF1FEB4}" type="pres">
      <dgm:prSet presAssocID="{1A588A16-2331-447D-886B-70AFB18B8883}" presName="parTx" presStyleLbl="revTx" presStyleIdx="1" presStyleCnt="3">
        <dgm:presLayoutVars>
          <dgm:chMax val="0"/>
          <dgm:chPref val="0"/>
        </dgm:presLayoutVars>
      </dgm:prSet>
      <dgm:spPr/>
    </dgm:pt>
    <dgm:pt modelId="{E1B93F25-25F2-49CB-8D3D-8825FB2CA828}" type="pres">
      <dgm:prSet presAssocID="{9E45953F-B3CA-4674-BA1D-63757AAEDB11}" presName="sibTrans" presStyleCnt="0"/>
      <dgm:spPr/>
    </dgm:pt>
    <dgm:pt modelId="{1FF07A6C-4143-44E3-99E0-0BB72957ECEF}" type="pres">
      <dgm:prSet presAssocID="{A8A3EFD0-63FA-4B99-B052-E4B7413C81A3}" presName="compNode" presStyleCnt="0"/>
      <dgm:spPr/>
    </dgm:pt>
    <dgm:pt modelId="{83186D86-59DD-40AE-8A7B-2D93012926EB}" type="pres">
      <dgm:prSet presAssocID="{A8A3EFD0-63FA-4B99-B052-E4B7413C81A3}" presName="bgRect" presStyleLbl="bgShp" presStyleIdx="2" presStyleCnt="3"/>
      <dgm:spPr/>
    </dgm:pt>
    <dgm:pt modelId="{28E6573A-829C-4F43-BF92-0FD40462C338}" type="pres">
      <dgm:prSet presAssocID="{A8A3EFD0-63FA-4B99-B052-E4B7413C81A3}" presName="iconRect" presStyleLbl="node1" presStyleIdx="2" presStyleCnt="3" custScaleX="125363" custScaleY="12331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Brainstorm"/>
        </a:ext>
      </dgm:extLst>
    </dgm:pt>
    <dgm:pt modelId="{18F4C8E3-5A4F-40E9-8CB2-100021DFEAFD}" type="pres">
      <dgm:prSet presAssocID="{A8A3EFD0-63FA-4B99-B052-E4B7413C81A3}" presName="spaceRect" presStyleCnt="0"/>
      <dgm:spPr/>
    </dgm:pt>
    <dgm:pt modelId="{DEFBC684-AFE8-458F-9217-1A855C77A584}" type="pres">
      <dgm:prSet presAssocID="{A8A3EFD0-63FA-4B99-B052-E4B7413C81A3}" presName="parTx" presStyleLbl="revTx" presStyleIdx="2" presStyleCnt="3">
        <dgm:presLayoutVars>
          <dgm:chMax val="0"/>
          <dgm:chPref val="0"/>
        </dgm:presLayoutVars>
      </dgm:prSet>
      <dgm:spPr/>
    </dgm:pt>
  </dgm:ptLst>
  <dgm:cxnLst>
    <dgm:cxn modelId="{B0A6890F-715F-45D5-A70E-2AA87217B000}" type="presOf" srcId="{A10B01D5-2C93-4424-9AE5-2C50FD9CB449}" destId="{6A652F3C-CCCD-426F-BA4F-12C2B7EFEC1F}" srcOrd="0" destOrd="0" presId="urn:microsoft.com/office/officeart/2018/2/layout/IconVerticalSolidList"/>
    <dgm:cxn modelId="{0AB8FE12-885A-4D34-83A2-599D2CA31908}" type="presOf" srcId="{A8A3EFD0-63FA-4B99-B052-E4B7413C81A3}" destId="{DEFBC684-AFE8-458F-9217-1A855C77A584}" srcOrd="0" destOrd="0" presId="urn:microsoft.com/office/officeart/2018/2/layout/IconVerticalSolidList"/>
    <dgm:cxn modelId="{B8F1E831-4A83-41AD-A76B-FD2A31DC8C7D}" srcId="{DA5B426A-B367-42F6-A7FB-0A0AEB4E8E09}" destId="{A10B01D5-2C93-4424-9AE5-2C50FD9CB449}" srcOrd="0" destOrd="0" parTransId="{5AA4078F-9FAC-49DC-92BC-A527BBCD4E74}" sibTransId="{334F5194-8EA3-4B9F-8852-7574693441F7}"/>
    <dgm:cxn modelId="{31C9B5A2-D1BC-4416-9BA8-F4679B2FDD5D}" type="presOf" srcId="{DA5B426A-B367-42F6-A7FB-0A0AEB4E8E09}" destId="{2F460F90-9ABE-4A00-A195-3DCD07774A27}" srcOrd="0" destOrd="0" presId="urn:microsoft.com/office/officeart/2018/2/layout/IconVerticalSolidList"/>
    <dgm:cxn modelId="{A07833CD-DF3B-4F88-A628-03C2C5C16E04}" srcId="{DA5B426A-B367-42F6-A7FB-0A0AEB4E8E09}" destId="{A8A3EFD0-63FA-4B99-B052-E4B7413C81A3}" srcOrd="2" destOrd="0" parTransId="{82B9525D-24DF-49BC-AE6D-719E9EBB7E0B}" sibTransId="{74E696A1-9BCD-4A6B-B2A1-6EE8BD9627D2}"/>
    <dgm:cxn modelId="{9B1E40D3-75FE-4ABF-B261-CBF29B15040D}" srcId="{DA5B426A-B367-42F6-A7FB-0A0AEB4E8E09}" destId="{1A588A16-2331-447D-886B-70AFB18B8883}" srcOrd="1" destOrd="0" parTransId="{314EC00E-2499-4A01-A49C-10662D635C52}" sibTransId="{9E45953F-B3CA-4674-BA1D-63757AAEDB11}"/>
    <dgm:cxn modelId="{16C247DD-01EC-4091-8E7A-A6B22E58121F}" type="presOf" srcId="{1A588A16-2331-447D-886B-70AFB18B8883}" destId="{AFC862F9-038F-4943-9B26-A8F93FF1FEB4}" srcOrd="0" destOrd="0" presId="urn:microsoft.com/office/officeart/2018/2/layout/IconVerticalSolidList"/>
    <dgm:cxn modelId="{9261DC32-FFA7-49F9-BE38-77678DA4F264}" type="presParOf" srcId="{2F460F90-9ABE-4A00-A195-3DCD07774A27}" destId="{727145DA-8879-4344-AAA2-C6AB36603CA6}" srcOrd="0" destOrd="0" presId="urn:microsoft.com/office/officeart/2018/2/layout/IconVerticalSolidList"/>
    <dgm:cxn modelId="{A960830D-2E66-4B04-9B63-5C04FF45F323}" type="presParOf" srcId="{727145DA-8879-4344-AAA2-C6AB36603CA6}" destId="{D4FB56F9-771E-4A97-844A-3F214E3B2059}" srcOrd="0" destOrd="0" presId="urn:microsoft.com/office/officeart/2018/2/layout/IconVerticalSolidList"/>
    <dgm:cxn modelId="{E07FDCBB-8442-4AEB-A172-3BD88E46801C}" type="presParOf" srcId="{727145DA-8879-4344-AAA2-C6AB36603CA6}" destId="{549E0FFE-A7C9-417F-90EF-5992C914D6AC}" srcOrd="1" destOrd="0" presId="urn:microsoft.com/office/officeart/2018/2/layout/IconVerticalSolidList"/>
    <dgm:cxn modelId="{3DB1D5E0-5665-4BE4-A979-E782E9D0E649}" type="presParOf" srcId="{727145DA-8879-4344-AAA2-C6AB36603CA6}" destId="{2A1273A5-B7EC-424C-B811-6958A0C23FB4}" srcOrd="2" destOrd="0" presId="urn:microsoft.com/office/officeart/2018/2/layout/IconVerticalSolidList"/>
    <dgm:cxn modelId="{A55C59B6-5D3F-4676-8D66-ACA895942C09}" type="presParOf" srcId="{727145DA-8879-4344-AAA2-C6AB36603CA6}" destId="{6A652F3C-CCCD-426F-BA4F-12C2B7EFEC1F}" srcOrd="3" destOrd="0" presId="urn:microsoft.com/office/officeart/2018/2/layout/IconVerticalSolidList"/>
    <dgm:cxn modelId="{C2B8853A-C7E1-4C58-BE9B-B31D57DA1087}" type="presParOf" srcId="{2F460F90-9ABE-4A00-A195-3DCD07774A27}" destId="{7721C7E6-BF0F-4A15-B0DB-C85316A1BA0D}" srcOrd="1" destOrd="0" presId="urn:microsoft.com/office/officeart/2018/2/layout/IconVerticalSolidList"/>
    <dgm:cxn modelId="{0100C4B0-DEE6-4A27-B31A-74C8FB4FC9F7}" type="presParOf" srcId="{2F460F90-9ABE-4A00-A195-3DCD07774A27}" destId="{DF751B95-BC68-450F-A77C-AAE5BDFE2BFF}" srcOrd="2" destOrd="0" presId="urn:microsoft.com/office/officeart/2018/2/layout/IconVerticalSolidList"/>
    <dgm:cxn modelId="{7BC810CB-E0EC-4B27-82BA-9AED3E9D8511}" type="presParOf" srcId="{DF751B95-BC68-450F-A77C-AAE5BDFE2BFF}" destId="{70191F2D-4924-4711-B5FA-4142F149B481}" srcOrd="0" destOrd="0" presId="urn:microsoft.com/office/officeart/2018/2/layout/IconVerticalSolidList"/>
    <dgm:cxn modelId="{59D69FB0-C292-4F84-8A52-450F538E5A4C}" type="presParOf" srcId="{DF751B95-BC68-450F-A77C-AAE5BDFE2BFF}" destId="{CD2C4442-C4C8-403D-9479-01109AAEF5C1}" srcOrd="1" destOrd="0" presId="urn:microsoft.com/office/officeart/2018/2/layout/IconVerticalSolidList"/>
    <dgm:cxn modelId="{34226BE6-1683-4A69-8D93-9161986A8C7F}" type="presParOf" srcId="{DF751B95-BC68-450F-A77C-AAE5BDFE2BFF}" destId="{AE2743A1-A23A-41AC-BE1F-EEAE0387ECAB}" srcOrd="2" destOrd="0" presId="urn:microsoft.com/office/officeart/2018/2/layout/IconVerticalSolidList"/>
    <dgm:cxn modelId="{8CCB0902-D949-4C17-AE29-48CB31E1DF26}" type="presParOf" srcId="{DF751B95-BC68-450F-A77C-AAE5BDFE2BFF}" destId="{AFC862F9-038F-4943-9B26-A8F93FF1FEB4}" srcOrd="3" destOrd="0" presId="urn:microsoft.com/office/officeart/2018/2/layout/IconVerticalSolidList"/>
    <dgm:cxn modelId="{4E79A4D5-7A62-4955-A40C-65267F2CBC3C}" type="presParOf" srcId="{2F460F90-9ABE-4A00-A195-3DCD07774A27}" destId="{E1B93F25-25F2-49CB-8D3D-8825FB2CA828}" srcOrd="3" destOrd="0" presId="urn:microsoft.com/office/officeart/2018/2/layout/IconVerticalSolidList"/>
    <dgm:cxn modelId="{030B8F03-1E33-4C31-9C8D-E11597E21230}" type="presParOf" srcId="{2F460F90-9ABE-4A00-A195-3DCD07774A27}" destId="{1FF07A6C-4143-44E3-99E0-0BB72957ECEF}" srcOrd="4" destOrd="0" presId="urn:microsoft.com/office/officeart/2018/2/layout/IconVerticalSolidList"/>
    <dgm:cxn modelId="{B3C0C8F8-FD5C-45D6-9B8B-3679A8DEF519}" type="presParOf" srcId="{1FF07A6C-4143-44E3-99E0-0BB72957ECEF}" destId="{83186D86-59DD-40AE-8A7B-2D93012926EB}" srcOrd="0" destOrd="0" presId="urn:microsoft.com/office/officeart/2018/2/layout/IconVerticalSolidList"/>
    <dgm:cxn modelId="{A318E6D8-1C1B-4721-BBB5-BE22B4BF506D}" type="presParOf" srcId="{1FF07A6C-4143-44E3-99E0-0BB72957ECEF}" destId="{28E6573A-829C-4F43-BF92-0FD40462C338}" srcOrd="1" destOrd="0" presId="urn:microsoft.com/office/officeart/2018/2/layout/IconVerticalSolidList"/>
    <dgm:cxn modelId="{C6FCCC3B-C5F3-45C1-A19B-60EB64C5740B}" type="presParOf" srcId="{1FF07A6C-4143-44E3-99E0-0BB72957ECEF}" destId="{18F4C8E3-5A4F-40E9-8CB2-100021DFEAFD}" srcOrd="2" destOrd="0" presId="urn:microsoft.com/office/officeart/2018/2/layout/IconVerticalSolidList"/>
    <dgm:cxn modelId="{EEE4D726-33E1-43A3-92D8-44ED8AEBAE40}" type="presParOf" srcId="{1FF07A6C-4143-44E3-99E0-0BB72957ECEF}" destId="{DEFBC684-AFE8-458F-9217-1A855C77A5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09CA86-7254-439B-8564-B5CF27617C24}"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02576528-03E4-46DA-8047-A0E3924139E3}">
      <dgm:prSet/>
      <dgm:spPr/>
      <dgm:t>
        <a:bodyPr/>
        <a:lstStyle/>
        <a:p>
          <a:pPr>
            <a:lnSpc>
              <a:spcPct val="100000"/>
            </a:lnSpc>
          </a:pPr>
          <a:r>
            <a:rPr lang="en-GB" b="1"/>
            <a:t>Transactional – two systems acting on each other, the parts relating to each other (at every level)</a:t>
          </a:r>
          <a:endParaRPr lang="en-US" b="1"/>
        </a:p>
      </dgm:t>
    </dgm:pt>
    <dgm:pt modelId="{6413D97D-7405-496F-B5FB-B894439D3220}" type="parTrans" cxnId="{D4CF9594-D797-4237-9243-D082CD074862}">
      <dgm:prSet/>
      <dgm:spPr/>
      <dgm:t>
        <a:bodyPr/>
        <a:lstStyle/>
        <a:p>
          <a:endParaRPr lang="en-US"/>
        </a:p>
      </dgm:t>
    </dgm:pt>
    <dgm:pt modelId="{1BCAA85C-9ED3-4D0C-9D8A-6432AD9FCD28}" type="sibTrans" cxnId="{D4CF9594-D797-4237-9243-D082CD074862}">
      <dgm:prSet/>
      <dgm:spPr/>
      <dgm:t>
        <a:bodyPr/>
        <a:lstStyle/>
        <a:p>
          <a:endParaRPr lang="en-US"/>
        </a:p>
      </dgm:t>
    </dgm:pt>
    <dgm:pt modelId="{4628D661-D235-463C-ABA0-0DEE960F116E}">
      <dgm:prSet/>
      <dgm:spPr/>
      <dgm:t>
        <a:bodyPr/>
        <a:lstStyle/>
        <a:p>
          <a:pPr>
            <a:lnSpc>
              <a:spcPct val="100000"/>
            </a:lnSpc>
          </a:pPr>
          <a:r>
            <a:rPr lang="en-GB" b="1"/>
            <a:t>Commissioners and providers may have different definitions of the primary task</a:t>
          </a:r>
          <a:endParaRPr lang="en-US" b="1"/>
        </a:p>
      </dgm:t>
    </dgm:pt>
    <dgm:pt modelId="{A1F13304-585D-4627-9686-EA0CD4A00497}" type="parTrans" cxnId="{58B42C24-85F4-4BC1-8B50-B71640EAB125}">
      <dgm:prSet/>
      <dgm:spPr/>
      <dgm:t>
        <a:bodyPr/>
        <a:lstStyle/>
        <a:p>
          <a:endParaRPr lang="en-US"/>
        </a:p>
      </dgm:t>
    </dgm:pt>
    <dgm:pt modelId="{98FA07C4-786A-473A-9CA6-854B44A47382}" type="sibTrans" cxnId="{58B42C24-85F4-4BC1-8B50-B71640EAB125}">
      <dgm:prSet/>
      <dgm:spPr/>
      <dgm:t>
        <a:bodyPr/>
        <a:lstStyle/>
        <a:p>
          <a:endParaRPr lang="en-US"/>
        </a:p>
      </dgm:t>
    </dgm:pt>
    <dgm:pt modelId="{9504194B-E671-480F-A216-991D46DA8D0A}">
      <dgm:prSet/>
      <dgm:spPr/>
      <dgm:t>
        <a:bodyPr/>
        <a:lstStyle/>
        <a:p>
          <a:pPr>
            <a:lnSpc>
              <a:spcPct val="100000"/>
            </a:lnSpc>
          </a:pPr>
          <a:endParaRPr lang="en-US"/>
        </a:p>
      </dgm:t>
    </dgm:pt>
    <dgm:pt modelId="{2481246F-A8D8-4E24-8B7B-F962BB0F178A}" type="parTrans" cxnId="{F7D8EE24-7103-45FE-A204-AF9E6419BE26}">
      <dgm:prSet/>
      <dgm:spPr/>
      <dgm:t>
        <a:bodyPr/>
        <a:lstStyle/>
        <a:p>
          <a:endParaRPr lang="en-US"/>
        </a:p>
      </dgm:t>
    </dgm:pt>
    <dgm:pt modelId="{05BE6157-A1F1-455E-B066-303CA669B9DC}" type="sibTrans" cxnId="{F7D8EE24-7103-45FE-A204-AF9E6419BE26}">
      <dgm:prSet/>
      <dgm:spPr/>
      <dgm:t>
        <a:bodyPr/>
        <a:lstStyle/>
        <a:p>
          <a:endParaRPr lang="en-US"/>
        </a:p>
      </dgm:t>
    </dgm:pt>
    <dgm:pt modelId="{30E5EB57-1292-414D-AA05-C4C85709A923}">
      <dgm:prSet/>
      <dgm:spPr/>
      <dgm:t>
        <a:bodyPr/>
        <a:lstStyle/>
        <a:p>
          <a:pPr>
            <a:lnSpc>
              <a:spcPct val="100000"/>
            </a:lnSpc>
          </a:pPr>
          <a:r>
            <a:rPr lang="en-GB" b="1"/>
            <a:t>Relational - one system with 2 sub-systems acting together, neither has ascendancy</a:t>
          </a:r>
          <a:endParaRPr lang="en-US" b="1"/>
        </a:p>
      </dgm:t>
    </dgm:pt>
    <dgm:pt modelId="{9CAA4FCA-8162-4EE1-A86F-8B6D2E554A36}" type="parTrans" cxnId="{0EFE43EE-CB0C-46CE-A3CC-23341D672802}">
      <dgm:prSet/>
      <dgm:spPr/>
      <dgm:t>
        <a:bodyPr/>
        <a:lstStyle/>
        <a:p>
          <a:endParaRPr lang="en-GB"/>
        </a:p>
      </dgm:t>
    </dgm:pt>
    <dgm:pt modelId="{86BF5317-16E0-4457-A150-C319AA93408A}" type="sibTrans" cxnId="{0EFE43EE-CB0C-46CE-A3CC-23341D672802}">
      <dgm:prSet/>
      <dgm:spPr/>
      <dgm:t>
        <a:bodyPr/>
        <a:lstStyle/>
        <a:p>
          <a:endParaRPr lang="en-GB"/>
        </a:p>
      </dgm:t>
    </dgm:pt>
    <dgm:pt modelId="{F7EF1FE2-7B98-45BF-855C-9C02445B47B3}" type="pres">
      <dgm:prSet presAssocID="{C609CA86-7254-439B-8564-B5CF27617C24}" presName="root" presStyleCnt="0">
        <dgm:presLayoutVars>
          <dgm:dir/>
          <dgm:resizeHandles val="exact"/>
        </dgm:presLayoutVars>
      </dgm:prSet>
      <dgm:spPr/>
    </dgm:pt>
    <dgm:pt modelId="{86B6766F-7412-4A89-A9E9-93D13594CAC8}" type="pres">
      <dgm:prSet presAssocID="{02576528-03E4-46DA-8047-A0E3924139E3}" presName="compNode" presStyleCnt="0"/>
      <dgm:spPr/>
    </dgm:pt>
    <dgm:pt modelId="{4BFB3868-8255-4FEA-80B0-34768FBF9E1E}" type="pres">
      <dgm:prSet presAssocID="{02576528-03E4-46DA-8047-A0E3924139E3}" presName="bgRect" presStyleLbl="bgShp" presStyleIdx="0" presStyleCnt="3"/>
      <dgm:spPr/>
    </dgm:pt>
    <dgm:pt modelId="{0BD5D4CD-C829-4C29-934A-475873020484}" type="pres">
      <dgm:prSet presAssocID="{02576528-03E4-46DA-8047-A0E3924139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nsfer"/>
        </a:ext>
      </dgm:extLst>
    </dgm:pt>
    <dgm:pt modelId="{37ABC21B-B573-4AB9-82F8-E2E14C3A2514}" type="pres">
      <dgm:prSet presAssocID="{02576528-03E4-46DA-8047-A0E3924139E3}" presName="spaceRect" presStyleCnt="0"/>
      <dgm:spPr/>
    </dgm:pt>
    <dgm:pt modelId="{42528031-4013-4F5A-B9E7-D38FFB683533}" type="pres">
      <dgm:prSet presAssocID="{02576528-03E4-46DA-8047-A0E3924139E3}" presName="parTx" presStyleLbl="revTx" presStyleIdx="0" presStyleCnt="4">
        <dgm:presLayoutVars>
          <dgm:chMax val="0"/>
          <dgm:chPref val="0"/>
        </dgm:presLayoutVars>
      </dgm:prSet>
      <dgm:spPr/>
    </dgm:pt>
    <dgm:pt modelId="{806CA302-96C8-4105-8C16-B0FE502AFC95}" type="pres">
      <dgm:prSet presAssocID="{1BCAA85C-9ED3-4D0C-9D8A-6432AD9FCD28}" presName="sibTrans" presStyleCnt="0"/>
      <dgm:spPr/>
    </dgm:pt>
    <dgm:pt modelId="{8B6E97C5-FFF0-4957-8D6D-196578E3A4C8}" type="pres">
      <dgm:prSet presAssocID="{4628D661-D235-463C-ABA0-0DEE960F116E}" presName="compNode" presStyleCnt="0"/>
      <dgm:spPr/>
    </dgm:pt>
    <dgm:pt modelId="{F9632CA1-1635-454A-BD9B-72753F9D8CA7}" type="pres">
      <dgm:prSet presAssocID="{4628D661-D235-463C-ABA0-0DEE960F116E}" presName="bgRect" presStyleLbl="bgShp" presStyleIdx="1" presStyleCnt="3"/>
      <dgm:spPr/>
    </dgm:pt>
    <dgm:pt modelId="{06C9F836-F4F9-48AD-B17D-5192CD29999F}" type="pres">
      <dgm:prSet presAssocID="{4628D661-D235-463C-ABA0-0DEE960F116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9AD16792-F068-452F-83F8-8AAAE70AA5C1}" type="pres">
      <dgm:prSet presAssocID="{4628D661-D235-463C-ABA0-0DEE960F116E}" presName="spaceRect" presStyleCnt="0"/>
      <dgm:spPr/>
    </dgm:pt>
    <dgm:pt modelId="{9C5B1B72-CDC2-4463-B01B-F035F99DAD4D}" type="pres">
      <dgm:prSet presAssocID="{4628D661-D235-463C-ABA0-0DEE960F116E}" presName="parTx" presStyleLbl="revTx" presStyleIdx="1" presStyleCnt="4" custScaleX="158334" custScaleY="91869" custLinFactNeighborX="31462" custLinFactNeighborY="-2456">
        <dgm:presLayoutVars>
          <dgm:chMax val="0"/>
          <dgm:chPref val="0"/>
        </dgm:presLayoutVars>
      </dgm:prSet>
      <dgm:spPr/>
    </dgm:pt>
    <dgm:pt modelId="{38D2E18C-EDC1-4060-B733-CBCC3657D131}" type="pres">
      <dgm:prSet presAssocID="{4628D661-D235-463C-ABA0-0DEE960F116E}" presName="desTx" presStyleLbl="revTx" presStyleIdx="2" presStyleCnt="4">
        <dgm:presLayoutVars/>
      </dgm:prSet>
      <dgm:spPr/>
    </dgm:pt>
    <dgm:pt modelId="{03621A12-B5AA-4565-9FC8-E8E4E9A650CF}" type="pres">
      <dgm:prSet presAssocID="{98FA07C4-786A-473A-9CA6-854B44A47382}" presName="sibTrans" presStyleCnt="0"/>
      <dgm:spPr/>
    </dgm:pt>
    <dgm:pt modelId="{4E458C2A-462C-49F5-B659-A0F4F8B16389}" type="pres">
      <dgm:prSet presAssocID="{30E5EB57-1292-414D-AA05-C4C85709A923}" presName="compNode" presStyleCnt="0"/>
      <dgm:spPr/>
    </dgm:pt>
    <dgm:pt modelId="{07E13193-1ACD-46EF-8847-528B5AF3028F}" type="pres">
      <dgm:prSet presAssocID="{30E5EB57-1292-414D-AA05-C4C85709A923}" presName="bgRect" presStyleLbl="bgShp" presStyleIdx="2" presStyleCnt="3" custLinFactNeighborX="2053" custLinFactNeighborY="-631"/>
      <dgm:spPr/>
    </dgm:pt>
    <dgm:pt modelId="{1B69AC07-954D-4B0E-B47E-97A1055E95CF}" type="pres">
      <dgm:prSet presAssocID="{30E5EB57-1292-414D-AA05-C4C85709A923}" presName="iconRect" presStyleLbl="node1" presStyleIdx="2" presStyleCnt="3" custScaleX="134543" custScaleY="121016" custLinFactNeighborX="4590" custLinFactNeighborY="-114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rger with solid fill"/>
        </a:ext>
      </dgm:extLst>
    </dgm:pt>
    <dgm:pt modelId="{7DF38D14-AC14-49D0-A358-20012217E0AF}" type="pres">
      <dgm:prSet presAssocID="{30E5EB57-1292-414D-AA05-C4C85709A923}" presName="spaceRect" presStyleCnt="0"/>
      <dgm:spPr/>
    </dgm:pt>
    <dgm:pt modelId="{1319051B-BF37-45B9-8BB0-FEEA5DE2D837}" type="pres">
      <dgm:prSet presAssocID="{30E5EB57-1292-414D-AA05-C4C85709A923}" presName="parTx" presStyleLbl="revTx" presStyleIdx="3" presStyleCnt="4">
        <dgm:presLayoutVars>
          <dgm:chMax val="0"/>
          <dgm:chPref val="0"/>
        </dgm:presLayoutVars>
      </dgm:prSet>
      <dgm:spPr/>
    </dgm:pt>
  </dgm:ptLst>
  <dgm:cxnLst>
    <dgm:cxn modelId="{58B42C24-85F4-4BC1-8B50-B71640EAB125}" srcId="{C609CA86-7254-439B-8564-B5CF27617C24}" destId="{4628D661-D235-463C-ABA0-0DEE960F116E}" srcOrd="1" destOrd="0" parTransId="{A1F13304-585D-4627-9686-EA0CD4A00497}" sibTransId="{98FA07C4-786A-473A-9CA6-854B44A47382}"/>
    <dgm:cxn modelId="{F7D8EE24-7103-45FE-A204-AF9E6419BE26}" srcId="{4628D661-D235-463C-ABA0-0DEE960F116E}" destId="{9504194B-E671-480F-A216-991D46DA8D0A}" srcOrd="0" destOrd="0" parTransId="{2481246F-A8D8-4E24-8B7B-F962BB0F178A}" sibTransId="{05BE6157-A1F1-455E-B066-303CA669B9DC}"/>
    <dgm:cxn modelId="{BAD5164B-59BE-4D82-A324-05CCF1D25BA8}" type="presOf" srcId="{02576528-03E4-46DA-8047-A0E3924139E3}" destId="{42528031-4013-4F5A-B9E7-D38FFB683533}" srcOrd="0" destOrd="0" presId="urn:microsoft.com/office/officeart/2018/2/layout/IconVerticalSolidList"/>
    <dgm:cxn modelId="{0E04596B-EC24-490E-9E17-3A7758C444F1}" type="presOf" srcId="{4628D661-D235-463C-ABA0-0DEE960F116E}" destId="{9C5B1B72-CDC2-4463-B01B-F035F99DAD4D}" srcOrd="0" destOrd="0" presId="urn:microsoft.com/office/officeart/2018/2/layout/IconVerticalSolidList"/>
    <dgm:cxn modelId="{D4CF9594-D797-4237-9243-D082CD074862}" srcId="{C609CA86-7254-439B-8564-B5CF27617C24}" destId="{02576528-03E4-46DA-8047-A0E3924139E3}" srcOrd="0" destOrd="0" parTransId="{6413D97D-7405-496F-B5FB-B894439D3220}" sibTransId="{1BCAA85C-9ED3-4D0C-9D8A-6432AD9FCD28}"/>
    <dgm:cxn modelId="{48563A96-0A1F-47F5-B242-4E44889A2214}" type="presOf" srcId="{C609CA86-7254-439B-8564-B5CF27617C24}" destId="{F7EF1FE2-7B98-45BF-855C-9C02445B47B3}" srcOrd="0" destOrd="0" presId="urn:microsoft.com/office/officeart/2018/2/layout/IconVerticalSolidList"/>
    <dgm:cxn modelId="{BCF5B3B3-D3A5-4623-B1DE-90A02B039B1C}" type="presOf" srcId="{9504194B-E671-480F-A216-991D46DA8D0A}" destId="{38D2E18C-EDC1-4060-B733-CBCC3657D131}" srcOrd="0" destOrd="0" presId="urn:microsoft.com/office/officeart/2018/2/layout/IconVerticalSolidList"/>
    <dgm:cxn modelId="{DF5F6EDB-086E-4E5F-8A8F-F3B7AB178DF4}" type="presOf" srcId="{30E5EB57-1292-414D-AA05-C4C85709A923}" destId="{1319051B-BF37-45B9-8BB0-FEEA5DE2D837}" srcOrd="0" destOrd="0" presId="urn:microsoft.com/office/officeart/2018/2/layout/IconVerticalSolidList"/>
    <dgm:cxn modelId="{0EFE43EE-CB0C-46CE-A3CC-23341D672802}" srcId="{C609CA86-7254-439B-8564-B5CF27617C24}" destId="{30E5EB57-1292-414D-AA05-C4C85709A923}" srcOrd="2" destOrd="0" parTransId="{9CAA4FCA-8162-4EE1-A86F-8B6D2E554A36}" sibTransId="{86BF5317-16E0-4457-A150-C319AA93408A}"/>
    <dgm:cxn modelId="{C3E93A5C-C170-4DDF-A87F-9F2BB0B00F04}" type="presParOf" srcId="{F7EF1FE2-7B98-45BF-855C-9C02445B47B3}" destId="{86B6766F-7412-4A89-A9E9-93D13594CAC8}" srcOrd="0" destOrd="0" presId="urn:microsoft.com/office/officeart/2018/2/layout/IconVerticalSolidList"/>
    <dgm:cxn modelId="{632F4B18-4F8A-4E81-A925-CE8A9DE3F740}" type="presParOf" srcId="{86B6766F-7412-4A89-A9E9-93D13594CAC8}" destId="{4BFB3868-8255-4FEA-80B0-34768FBF9E1E}" srcOrd="0" destOrd="0" presId="urn:microsoft.com/office/officeart/2018/2/layout/IconVerticalSolidList"/>
    <dgm:cxn modelId="{79AC8B03-68CC-45C7-8B90-5A002E041998}" type="presParOf" srcId="{86B6766F-7412-4A89-A9E9-93D13594CAC8}" destId="{0BD5D4CD-C829-4C29-934A-475873020484}" srcOrd="1" destOrd="0" presId="urn:microsoft.com/office/officeart/2018/2/layout/IconVerticalSolidList"/>
    <dgm:cxn modelId="{6292BDE8-8096-47E0-969A-2EEA69EE3907}" type="presParOf" srcId="{86B6766F-7412-4A89-A9E9-93D13594CAC8}" destId="{37ABC21B-B573-4AB9-82F8-E2E14C3A2514}" srcOrd="2" destOrd="0" presId="urn:microsoft.com/office/officeart/2018/2/layout/IconVerticalSolidList"/>
    <dgm:cxn modelId="{4E73EE75-F4B1-4A3B-911A-7E40093307FC}" type="presParOf" srcId="{86B6766F-7412-4A89-A9E9-93D13594CAC8}" destId="{42528031-4013-4F5A-B9E7-D38FFB683533}" srcOrd="3" destOrd="0" presId="urn:microsoft.com/office/officeart/2018/2/layout/IconVerticalSolidList"/>
    <dgm:cxn modelId="{0AC43054-15F5-4A25-8E23-2B87D2384EE1}" type="presParOf" srcId="{F7EF1FE2-7B98-45BF-855C-9C02445B47B3}" destId="{806CA302-96C8-4105-8C16-B0FE502AFC95}" srcOrd="1" destOrd="0" presId="urn:microsoft.com/office/officeart/2018/2/layout/IconVerticalSolidList"/>
    <dgm:cxn modelId="{3958BDE8-FE6E-47F1-9CFF-EEA2173D5178}" type="presParOf" srcId="{F7EF1FE2-7B98-45BF-855C-9C02445B47B3}" destId="{8B6E97C5-FFF0-4957-8D6D-196578E3A4C8}" srcOrd="2" destOrd="0" presId="urn:microsoft.com/office/officeart/2018/2/layout/IconVerticalSolidList"/>
    <dgm:cxn modelId="{AB95B082-1409-4D19-BE6D-3D4016968D79}" type="presParOf" srcId="{8B6E97C5-FFF0-4957-8D6D-196578E3A4C8}" destId="{F9632CA1-1635-454A-BD9B-72753F9D8CA7}" srcOrd="0" destOrd="0" presId="urn:microsoft.com/office/officeart/2018/2/layout/IconVerticalSolidList"/>
    <dgm:cxn modelId="{7607B41E-78D2-4998-B84E-2C65D8F004F6}" type="presParOf" srcId="{8B6E97C5-FFF0-4957-8D6D-196578E3A4C8}" destId="{06C9F836-F4F9-48AD-B17D-5192CD29999F}" srcOrd="1" destOrd="0" presId="urn:microsoft.com/office/officeart/2018/2/layout/IconVerticalSolidList"/>
    <dgm:cxn modelId="{7D4D38B2-E3A5-4A5F-9421-2C9A8E334105}" type="presParOf" srcId="{8B6E97C5-FFF0-4957-8D6D-196578E3A4C8}" destId="{9AD16792-F068-452F-83F8-8AAAE70AA5C1}" srcOrd="2" destOrd="0" presId="urn:microsoft.com/office/officeart/2018/2/layout/IconVerticalSolidList"/>
    <dgm:cxn modelId="{CE35B81B-9181-428F-80B2-DDBFE1C9C69F}" type="presParOf" srcId="{8B6E97C5-FFF0-4957-8D6D-196578E3A4C8}" destId="{9C5B1B72-CDC2-4463-B01B-F035F99DAD4D}" srcOrd="3" destOrd="0" presId="urn:microsoft.com/office/officeart/2018/2/layout/IconVerticalSolidList"/>
    <dgm:cxn modelId="{28E87DD2-3C80-4029-8189-E0E8733B855D}" type="presParOf" srcId="{8B6E97C5-FFF0-4957-8D6D-196578E3A4C8}" destId="{38D2E18C-EDC1-4060-B733-CBCC3657D131}" srcOrd="4" destOrd="0" presId="urn:microsoft.com/office/officeart/2018/2/layout/IconVerticalSolidList"/>
    <dgm:cxn modelId="{435D2250-B446-4C55-986F-CAE381FC1034}" type="presParOf" srcId="{F7EF1FE2-7B98-45BF-855C-9C02445B47B3}" destId="{03621A12-B5AA-4565-9FC8-E8E4E9A650CF}" srcOrd="3" destOrd="0" presId="urn:microsoft.com/office/officeart/2018/2/layout/IconVerticalSolidList"/>
    <dgm:cxn modelId="{25BCAF4D-7FC9-4974-80B4-B9E9DBE756CA}" type="presParOf" srcId="{F7EF1FE2-7B98-45BF-855C-9C02445B47B3}" destId="{4E458C2A-462C-49F5-B659-A0F4F8B16389}" srcOrd="4" destOrd="0" presId="urn:microsoft.com/office/officeart/2018/2/layout/IconVerticalSolidList"/>
    <dgm:cxn modelId="{4D854BC2-AAA5-4D8C-B912-EA67C03ABC6B}" type="presParOf" srcId="{4E458C2A-462C-49F5-B659-A0F4F8B16389}" destId="{07E13193-1ACD-46EF-8847-528B5AF3028F}" srcOrd="0" destOrd="0" presId="urn:microsoft.com/office/officeart/2018/2/layout/IconVerticalSolidList"/>
    <dgm:cxn modelId="{A2DA8144-F75F-40F1-B35A-B32534C90128}" type="presParOf" srcId="{4E458C2A-462C-49F5-B659-A0F4F8B16389}" destId="{1B69AC07-954D-4B0E-B47E-97A1055E95CF}" srcOrd="1" destOrd="0" presId="urn:microsoft.com/office/officeart/2018/2/layout/IconVerticalSolidList"/>
    <dgm:cxn modelId="{79D1D2E7-5CAB-41BC-B3FB-EBA8AF2FA23C}" type="presParOf" srcId="{4E458C2A-462C-49F5-B659-A0F4F8B16389}" destId="{7DF38D14-AC14-49D0-A358-20012217E0AF}" srcOrd="2" destOrd="0" presId="urn:microsoft.com/office/officeart/2018/2/layout/IconVerticalSolidList"/>
    <dgm:cxn modelId="{8CF7138E-46A1-4A80-B995-6846BA650C0B}" type="presParOf" srcId="{4E458C2A-462C-49F5-B659-A0F4F8B16389}" destId="{1319051B-BF37-45B9-8BB0-FEEA5DE2D8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9B43F2-F145-439F-9F6F-941323A2290D}" type="doc">
      <dgm:prSet loTypeId="urn:microsoft.com/office/officeart/2005/8/layout/equation2" loCatId="relationship" qsTypeId="urn:microsoft.com/office/officeart/2005/8/quickstyle/simple4" qsCatId="simple" csTypeId="urn:microsoft.com/office/officeart/2005/8/colors/colorful5" csCatId="colorful" phldr="1"/>
      <dgm:spPr/>
      <dgm:t>
        <a:bodyPr/>
        <a:lstStyle/>
        <a:p>
          <a:endParaRPr lang="en-US"/>
        </a:p>
      </dgm:t>
    </dgm:pt>
    <dgm:pt modelId="{3280368C-A505-469C-92B0-9187AC5884DD}">
      <dgm:prSet/>
      <dgm:spPr/>
      <dgm:t>
        <a:bodyPr/>
        <a:lstStyle/>
        <a:p>
          <a:pPr algn="ctr">
            <a:spcAft>
              <a:spcPct val="35000"/>
            </a:spcAft>
          </a:pPr>
          <a:r>
            <a:rPr lang="en-GB" b="1">
              <a:effectLst/>
              <a:latin typeface="+mn-lt"/>
              <a:ea typeface="Aptos" panose="020B0004020202020204" pitchFamily="34" charset="0"/>
              <a:cs typeface="Times New Roman" panose="02020603050405020304" pitchFamily="18" charset="0"/>
            </a:rPr>
            <a:t>3 E’s : </a:t>
          </a:r>
        </a:p>
        <a:p>
          <a:pPr algn="ctr">
            <a:spcAft>
              <a:spcPts val="0"/>
            </a:spcAft>
          </a:pPr>
          <a:r>
            <a:rPr lang="en-GB" b="1">
              <a:effectLst/>
              <a:latin typeface="+mn-lt"/>
              <a:ea typeface="Aptos" panose="020B0004020202020204" pitchFamily="34" charset="0"/>
              <a:cs typeface="Times New Roman" panose="02020603050405020304" pitchFamily="18" charset="0"/>
            </a:rPr>
            <a:t>Economy</a:t>
          </a:r>
        </a:p>
        <a:p>
          <a:pPr algn="ctr">
            <a:spcAft>
              <a:spcPts val="0"/>
            </a:spcAft>
          </a:pPr>
          <a:r>
            <a:rPr lang="en-GB" b="1">
              <a:effectLst/>
              <a:latin typeface="+mn-lt"/>
              <a:ea typeface="Aptos" panose="020B0004020202020204" pitchFamily="34" charset="0"/>
              <a:cs typeface="Times New Roman" panose="02020603050405020304" pitchFamily="18" charset="0"/>
            </a:rPr>
            <a:t>Efficiency Effectiveness</a:t>
          </a:r>
          <a:endParaRPr lang="en-US" b="1"/>
        </a:p>
      </dgm:t>
    </dgm:pt>
    <dgm:pt modelId="{F0A7E854-C0C7-45D8-83F6-A55BEDED420B}" type="parTrans" cxnId="{0C1D2523-D77E-4106-9340-BE3AD11CF26A}">
      <dgm:prSet/>
      <dgm:spPr/>
      <dgm:t>
        <a:bodyPr/>
        <a:lstStyle/>
        <a:p>
          <a:endParaRPr lang="en-US"/>
        </a:p>
      </dgm:t>
    </dgm:pt>
    <dgm:pt modelId="{C42D409A-25E1-4E12-A13A-7A16A9576C86}" type="sibTrans" cxnId="{0C1D2523-D77E-4106-9340-BE3AD11CF26A}">
      <dgm:prSet/>
      <dgm:spPr/>
      <dgm:t>
        <a:bodyPr/>
        <a:lstStyle/>
        <a:p>
          <a:endParaRPr lang="en-US"/>
        </a:p>
      </dgm:t>
    </dgm:pt>
    <dgm:pt modelId="{89E1155D-9F52-4F8D-AD13-81EC35CD3F2A}">
      <dgm:prSet custT="1"/>
      <dgm:spPr/>
      <dgm:t>
        <a:bodyPr/>
        <a:lstStyle/>
        <a:p>
          <a:pPr algn="ctr"/>
          <a:r>
            <a:rPr lang="en-GB" sz="1800" b="1">
              <a:latin typeface="+mn-lt"/>
              <a:ea typeface="Aptos" panose="020B0004020202020204" pitchFamily="34" charset="0"/>
              <a:cs typeface="Times New Roman" panose="02020603050405020304" pitchFamily="18" charset="0"/>
            </a:rPr>
            <a:t>4 C’s :</a:t>
          </a:r>
        </a:p>
        <a:p>
          <a:pPr algn="ctr"/>
          <a:r>
            <a:rPr lang="en-GB" sz="1800" b="1">
              <a:effectLst/>
              <a:latin typeface="+mn-lt"/>
              <a:ea typeface="Aptos" panose="020B0004020202020204" pitchFamily="34" charset="0"/>
              <a:cs typeface="Times New Roman" panose="02020603050405020304" pitchFamily="18" charset="0"/>
            </a:rPr>
            <a:t>Challenge Comparison Consultation Competition</a:t>
          </a:r>
          <a:endParaRPr lang="en-US" sz="1800" b="1"/>
        </a:p>
      </dgm:t>
    </dgm:pt>
    <dgm:pt modelId="{DBEBEE81-D344-4DEA-8FCB-C0FE0AEB8B64}" type="parTrans" cxnId="{325F1F45-A2B1-48A4-B366-0E925D43A391}">
      <dgm:prSet/>
      <dgm:spPr/>
      <dgm:t>
        <a:bodyPr/>
        <a:lstStyle/>
        <a:p>
          <a:endParaRPr lang="en-US"/>
        </a:p>
      </dgm:t>
    </dgm:pt>
    <dgm:pt modelId="{E5EC8C32-B93E-419C-B19D-0260841E42BE}" type="sibTrans" cxnId="{325F1F45-A2B1-48A4-B366-0E925D43A391}">
      <dgm:prSet/>
      <dgm:spPr/>
      <dgm:t>
        <a:bodyPr/>
        <a:lstStyle/>
        <a:p>
          <a:endParaRPr lang="en-US"/>
        </a:p>
      </dgm:t>
    </dgm:pt>
    <dgm:pt modelId="{8E28C84A-56DD-4A51-8F92-858B745D30BE}">
      <dgm:prSet custT="1"/>
      <dgm:spPr/>
      <dgm:t>
        <a:bodyPr/>
        <a:lstStyle/>
        <a:p>
          <a:pPr algn="ctr"/>
          <a:r>
            <a:rPr lang="en-GB" sz="2000" b="1">
              <a:effectLst/>
              <a:latin typeface="Aptos" panose="020B0004020202020204" pitchFamily="34" charset="0"/>
            </a:rPr>
            <a:t>A definition of commissioning that encompasses procurement, purchasing, and contracting, which can sometimes become ends in themselves and may not inherently progress towards relational commissioning</a:t>
          </a:r>
          <a:endParaRPr lang="en-GB" sz="2000" b="1"/>
        </a:p>
      </dgm:t>
    </dgm:pt>
    <dgm:pt modelId="{9D57A3C3-52FA-4D45-A225-3AD211FEF567}" type="parTrans" cxnId="{63DFC935-C8A1-4894-A460-7A0538F55F63}">
      <dgm:prSet/>
      <dgm:spPr/>
      <dgm:t>
        <a:bodyPr/>
        <a:lstStyle/>
        <a:p>
          <a:endParaRPr lang="en-GB"/>
        </a:p>
      </dgm:t>
    </dgm:pt>
    <dgm:pt modelId="{7524FCDF-B8C3-41C9-B972-4E7FFF0971EC}" type="sibTrans" cxnId="{63DFC935-C8A1-4894-A460-7A0538F55F63}">
      <dgm:prSet/>
      <dgm:spPr/>
      <dgm:t>
        <a:bodyPr/>
        <a:lstStyle/>
        <a:p>
          <a:endParaRPr lang="en-GB"/>
        </a:p>
      </dgm:t>
    </dgm:pt>
    <dgm:pt modelId="{1CA25992-454B-40CE-8478-1B3F7B1A4A5B}" type="pres">
      <dgm:prSet presAssocID="{AB9B43F2-F145-439F-9F6F-941323A2290D}" presName="Name0" presStyleCnt="0">
        <dgm:presLayoutVars>
          <dgm:dir/>
          <dgm:resizeHandles val="exact"/>
        </dgm:presLayoutVars>
      </dgm:prSet>
      <dgm:spPr/>
    </dgm:pt>
    <dgm:pt modelId="{4BC43E68-E483-4B17-87D1-5C2D495EFF27}" type="pres">
      <dgm:prSet presAssocID="{AB9B43F2-F145-439F-9F6F-941323A2290D}" presName="vNodes" presStyleCnt="0"/>
      <dgm:spPr/>
    </dgm:pt>
    <dgm:pt modelId="{0D9D5708-8696-4C67-952C-355844B0BD81}" type="pres">
      <dgm:prSet presAssocID="{3280368C-A505-469C-92B0-9187AC5884DD}" presName="node" presStyleLbl="node1" presStyleIdx="0" presStyleCnt="3" custScaleX="83934" custScaleY="73382">
        <dgm:presLayoutVars>
          <dgm:bulletEnabled val="1"/>
        </dgm:presLayoutVars>
      </dgm:prSet>
      <dgm:spPr/>
    </dgm:pt>
    <dgm:pt modelId="{A8F1138F-5F8D-4201-96A9-282F6BF915A5}" type="pres">
      <dgm:prSet presAssocID="{C42D409A-25E1-4E12-A13A-7A16A9576C86}" presName="spacerT" presStyleCnt="0"/>
      <dgm:spPr/>
    </dgm:pt>
    <dgm:pt modelId="{D949DA75-6A9B-4A83-91D0-1E0CAE23AD27}" type="pres">
      <dgm:prSet presAssocID="{C42D409A-25E1-4E12-A13A-7A16A9576C86}" presName="sibTrans" presStyleLbl="sibTrans2D1" presStyleIdx="0" presStyleCnt="2" custScaleX="28098" custScaleY="30236"/>
      <dgm:spPr/>
    </dgm:pt>
    <dgm:pt modelId="{60287D39-4A10-40AF-8D63-76F02CD2EEF7}" type="pres">
      <dgm:prSet presAssocID="{C42D409A-25E1-4E12-A13A-7A16A9576C86}" presName="spacerB" presStyleCnt="0"/>
      <dgm:spPr/>
    </dgm:pt>
    <dgm:pt modelId="{22FFC4BE-5616-4272-9179-DC51695DCB89}" type="pres">
      <dgm:prSet presAssocID="{89E1155D-9F52-4F8D-AD13-81EC35CD3F2A}" presName="node" presStyleLbl="node1" presStyleIdx="1" presStyleCnt="3" custScaleX="83934" custScaleY="73382">
        <dgm:presLayoutVars>
          <dgm:bulletEnabled val="1"/>
        </dgm:presLayoutVars>
      </dgm:prSet>
      <dgm:spPr/>
    </dgm:pt>
    <dgm:pt modelId="{DC6C3584-E6EE-4A04-AB0A-ECD60E7D0E2D}" type="pres">
      <dgm:prSet presAssocID="{AB9B43F2-F145-439F-9F6F-941323A2290D}" presName="sibTransLast" presStyleLbl="sibTrans2D1" presStyleIdx="1" presStyleCnt="2" custAng="21446181" custScaleX="112935" custScaleY="30236" custLinFactNeighborX="-78159" custLinFactNeighborY="-6747"/>
      <dgm:spPr/>
    </dgm:pt>
    <dgm:pt modelId="{E6276EA2-8076-404F-8746-C1A9E305B151}" type="pres">
      <dgm:prSet presAssocID="{AB9B43F2-F145-439F-9F6F-941323A2290D}" presName="connectorText" presStyleLbl="sibTrans2D1" presStyleIdx="1" presStyleCnt="2"/>
      <dgm:spPr/>
    </dgm:pt>
    <dgm:pt modelId="{354B8A33-B64D-462C-B5B9-84B84F905CC0}" type="pres">
      <dgm:prSet presAssocID="{AB9B43F2-F145-439F-9F6F-941323A2290D}" presName="lastNode" presStyleLbl="node1" presStyleIdx="2" presStyleCnt="3" custScaleX="79623" custScaleY="84024" custLinFactNeighborX="-61567" custLinFactNeighborY="3333">
        <dgm:presLayoutVars>
          <dgm:bulletEnabled val="1"/>
        </dgm:presLayoutVars>
      </dgm:prSet>
      <dgm:spPr/>
    </dgm:pt>
  </dgm:ptLst>
  <dgm:cxnLst>
    <dgm:cxn modelId="{4C59CF22-E038-4F21-97C4-AAE72A2E683D}" type="presOf" srcId="{AB9B43F2-F145-439F-9F6F-941323A2290D}" destId="{1CA25992-454B-40CE-8478-1B3F7B1A4A5B}" srcOrd="0" destOrd="0" presId="urn:microsoft.com/office/officeart/2005/8/layout/equation2"/>
    <dgm:cxn modelId="{0C1D2523-D77E-4106-9340-BE3AD11CF26A}" srcId="{AB9B43F2-F145-439F-9F6F-941323A2290D}" destId="{3280368C-A505-469C-92B0-9187AC5884DD}" srcOrd="0" destOrd="0" parTransId="{F0A7E854-C0C7-45D8-83F6-A55BEDED420B}" sibTransId="{C42D409A-25E1-4E12-A13A-7A16A9576C86}"/>
    <dgm:cxn modelId="{1FB9A42E-1DC9-41DB-AF2D-08D8F28E1946}" type="presOf" srcId="{3280368C-A505-469C-92B0-9187AC5884DD}" destId="{0D9D5708-8696-4C67-952C-355844B0BD81}" srcOrd="0" destOrd="0" presId="urn:microsoft.com/office/officeart/2005/8/layout/equation2"/>
    <dgm:cxn modelId="{63DFC935-C8A1-4894-A460-7A0538F55F63}" srcId="{AB9B43F2-F145-439F-9F6F-941323A2290D}" destId="{8E28C84A-56DD-4A51-8F92-858B745D30BE}" srcOrd="2" destOrd="0" parTransId="{9D57A3C3-52FA-4D45-A225-3AD211FEF567}" sibTransId="{7524FCDF-B8C3-41C9-B972-4E7FFF0971EC}"/>
    <dgm:cxn modelId="{EB5A6462-5DC3-4617-8938-AF7DF5CA9633}" type="presOf" srcId="{89E1155D-9F52-4F8D-AD13-81EC35CD3F2A}" destId="{22FFC4BE-5616-4272-9179-DC51695DCB89}" srcOrd="0" destOrd="0" presId="urn:microsoft.com/office/officeart/2005/8/layout/equation2"/>
    <dgm:cxn modelId="{325F1F45-A2B1-48A4-B366-0E925D43A391}" srcId="{AB9B43F2-F145-439F-9F6F-941323A2290D}" destId="{89E1155D-9F52-4F8D-AD13-81EC35CD3F2A}" srcOrd="1" destOrd="0" parTransId="{DBEBEE81-D344-4DEA-8FCB-C0FE0AEB8B64}" sibTransId="{E5EC8C32-B93E-419C-B19D-0260841E42BE}"/>
    <dgm:cxn modelId="{B622AC68-EF4C-4B6D-B77C-18D604FCCCA2}" type="presOf" srcId="{E5EC8C32-B93E-419C-B19D-0260841E42BE}" destId="{DC6C3584-E6EE-4A04-AB0A-ECD60E7D0E2D}" srcOrd="0" destOrd="0" presId="urn:microsoft.com/office/officeart/2005/8/layout/equation2"/>
    <dgm:cxn modelId="{6A097F52-44B1-4474-B2FC-7742C8D5A5D7}" type="presOf" srcId="{8E28C84A-56DD-4A51-8F92-858B745D30BE}" destId="{354B8A33-B64D-462C-B5B9-84B84F905CC0}" srcOrd="0" destOrd="0" presId="urn:microsoft.com/office/officeart/2005/8/layout/equation2"/>
    <dgm:cxn modelId="{494E9F78-DA45-4492-82FC-E938D47E339B}" type="presOf" srcId="{C42D409A-25E1-4E12-A13A-7A16A9576C86}" destId="{D949DA75-6A9B-4A83-91D0-1E0CAE23AD27}" srcOrd="0" destOrd="0" presId="urn:microsoft.com/office/officeart/2005/8/layout/equation2"/>
    <dgm:cxn modelId="{CC76ADC3-66FE-4C20-A68C-D981B372ABCB}" type="presOf" srcId="{E5EC8C32-B93E-419C-B19D-0260841E42BE}" destId="{E6276EA2-8076-404F-8746-C1A9E305B151}" srcOrd="1" destOrd="0" presId="urn:microsoft.com/office/officeart/2005/8/layout/equation2"/>
    <dgm:cxn modelId="{513F8985-3561-44AA-8986-60F7FEFF08DF}" type="presParOf" srcId="{1CA25992-454B-40CE-8478-1B3F7B1A4A5B}" destId="{4BC43E68-E483-4B17-87D1-5C2D495EFF27}" srcOrd="0" destOrd="0" presId="urn:microsoft.com/office/officeart/2005/8/layout/equation2"/>
    <dgm:cxn modelId="{DCE09288-1A5A-42C1-9EF0-AD5AA1144F9D}" type="presParOf" srcId="{4BC43E68-E483-4B17-87D1-5C2D495EFF27}" destId="{0D9D5708-8696-4C67-952C-355844B0BD81}" srcOrd="0" destOrd="0" presId="urn:microsoft.com/office/officeart/2005/8/layout/equation2"/>
    <dgm:cxn modelId="{178C9B66-58FB-4E5E-BAF6-62C4D2CCCBC4}" type="presParOf" srcId="{4BC43E68-E483-4B17-87D1-5C2D495EFF27}" destId="{A8F1138F-5F8D-4201-96A9-282F6BF915A5}" srcOrd="1" destOrd="0" presId="urn:microsoft.com/office/officeart/2005/8/layout/equation2"/>
    <dgm:cxn modelId="{428233F6-7DBA-4D12-A39A-B71597EB7641}" type="presParOf" srcId="{4BC43E68-E483-4B17-87D1-5C2D495EFF27}" destId="{D949DA75-6A9B-4A83-91D0-1E0CAE23AD27}" srcOrd="2" destOrd="0" presId="urn:microsoft.com/office/officeart/2005/8/layout/equation2"/>
    <dgm:cxn modelId="{F1C50151-6C89-4079-BA6C-42744C525EFA}" type="presParOf" srcId="{4BC43E68-E483-4B17-87D1-5C2D495EFF27}" destId="{60287D39-4A10-40AF-8D63-76F02CD2EEF7}" srcOrd="3" destOrd="0" presId="urn:microsoft.com/office/officeart/2005/8/layout/equation2"/>
    <dgm:cxn modelId="{88E28101-1BDD-45DA-B172-8CBA1DF41A27}" type="presParOf" srcId="{4BC43E68-E483-4B17-87D1-5C2D495EFF27}" destId="{22FFC4BE-5616-4272-9179-DC51695DCB89}" srcOrd="4" destOrd="0" presId="urn:microsoft.com/office/officeart/2005/8/layout/equation2"/>
    <dgm:cxn modelId="{A73CA106-7EFC-4DC8-B7EE-FB7B89B849F3}" type="presParOf" srcId="{1CA25992-454B-40CE-8478-1B3F7B1A4A5B}" destId="{DC6C3584-E6EE-4A04-AB0A-ECD60E7D0E2D}" srcOrd="1" destOrd="0" presId="urn:microsoft.com/office/officeart/2005/8/layout/equation2"/>
    <dgm:cxn modelId="{1A661E71-1BB3-4311-8275-431D653196BA}" type="presParOf" srcId="{DC6C3584-E6EE-4A04-AB0A-ECD60E7D0E2D}" destId="{E6276EA2-8076-404F-8746-C1A9E305B151}" srcOrd="0" destOrd="0" presId="urn:microsoft.com/office/officeart/2005/8/layout/equation2"/>
    <dgm:cxn modelId="{EA26916A-FA02-42A8-9F98-F46A5B90B16B}" type="presParOf" srcId="{1CA25992-454B-40CE-8478-1B3F7B1A4A5B}" destId="{354B8A33-B64D-462C-B5B9-84B84F905CC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EF0AE9-7C78-4189-8D8C-9890B2C66A9D}"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GB"/>
        </a:p>
      </dgm:t>
    </dgm:pt>
    <dgm:pt modelId="{6C58B843-624F-44E7-A319-1C2F34A5B15F}">
      <dgm:prSet phldrT="[Text]" custT="1"/>
      <dgm:spPr/>
      <dgm:t>
        <a:bodyPr/>
        <a:lstStyle/>
        <a:p>
          <a:r>
            <a:rPr lang="en-US" sz="1600" b="1"/>
            <a:t>Effective contractual relationships</a:t>
          </a:r>
          <a:endParaRPr lang="en-GB" sz="1600" b="1"/>
        </a:p>
      </dgm:t>
    </dgm:pt>
    <dgm:pt modelId="{930D0A95-DCDD-4FBF-A40B-A6B8E049360B}" type="parTrans" cxnId="{F53D0FD3-5266-46F0-8EE2-6694FAE1BDF9}">
      <dgm:prSet/>
      <dgm:spPr/>
      <dgm:t>
        <a:bodyPr/>
        <a:lstStyle/>
        <a:p>
          <a:endParaRPr lang="en-GB"/>
        </a:p>
      </dgm:t>
    </dgm:pt>
    <dgm:pt modelId="{920FACB2-D28B-4ACC-8FA6-FC9BDA6B5237}" type="sibTrans" cxnId="{F53D0FD3-5266-46F0-8EE2-6694FAE1BDF9}">
      <dgm:prSet/>
      <dgm:spPr/>
      <dgm:t>
        <a:bodyPr/>
        <a:lstStyle/>
        <a:p>
          <a:endParaRPr lang="en-GB"/>
        </a:p>
      </dgm:t>
    </dgm:pt>
    <dgm:pt modelId="{028BA152-A9C2-426C-BA58-E8111C965E57}">
      <dgm:prSet phldrT="[Text]"/>
      <dgm:spPr/>
      <dgm:t>
        <a:bodyPr/>
        <a:lstStyle/>
        <a:p>
          <a:r>
            <a:rPr lang="en-US" b="1"/>
            <a:t>Mutual advantage</a:t>
          </a:r>
          <a:endParaRPr lang="en-GB" b="1"/>
        </a:p>
      </dgm:t>
    </dgm:pt>
    <dgm:pt modelId="{14B11513-48DB-4074-B274-7A7280A4F7A0}" type="parTrans" cxnId="{0B71A046-755F-4541-BA70-E05AAB612A88}">
      <dgm:prSet/>
      <dgm:spPr/>
      <dgm:t>
        <a:bodyPr/>
        <a:lstStyle/>
        <a:p>
          <a:endParaRPr lang="en-GB"/>
        </a:p>
      </dgm:t>
    </dgm:pt>
    <dgm:pt modelId="{939D1E08-D521-4D82-8F24-7A57A4B5BC87}" type="sibTrans" cxnId="{0B71A046-755F-4541-BA70-E05AAB612A88}">
      <dgm:prSet/>
      <dgm:spPr/>
      <dgm:t>
        <a:bodyPr/>
        <a:lstStyle/>
        <a:p>
          <a:endParaRPr lang="en-GB"/>
        </a:p>
      </dgm:t>
    </dgm:pt>
    <dgm:pt modelId="{BBD21824-86AA-4D9D-9646-30612CA39B39}">
      <dgm:prSet phldrT="[Text]"/>
      <dgm:spPr/>
      <dgm:t>
        <a:bodyPr/>
        <a:lstStyle/>
        <a:p>
          <a:r>
            <a:rPr lang="en-US" b="1"/>
            <a:t>Success with difficult to meet needs cases</a:t>
          </a:r>
          <a:endParaRPr lang="en-GB" b="1"/>
        </a:p>
      </dgm:t>
    </dgm:pt>
    <dgm:pt modelId="{30F58BEE-6FF4-4762-93CB-69B4AA4E2886}" type="parTrans" cxnId="{C313D5DB-5AAD-4D3F-9708-F2365ABBF341}">
      <dgm:prSet/>
      <dgm:spPr/>
      <dgm:t>
        <a:bodyPr/>
        <a:lstStyle/>
        <a:p>
          <a:endParaRPr lang="en-GB"/>
        </a:p>
      </dgm:t>
    </dgm:pt>
    <dgm:pt modelId="{F5A8DC1F-3DF1-45C0-82BF-76BE63F1938B}" type="sibTrans" cxnId="{C313D5DB-5AAD-4D3F-9708-F2365ABBF341}">
      <dgm:prSet/>
      <dgm:spPr/>
      <dgm:t>
        <a:bodyPr/>
        <a:lstStyle/>
        <a:p>
          <a:endParaRPr lang="en-GB"/>
        </a:p>
      </dgm:t>
    </dgm:pt>
    <dgm:pt modelId="{FF54725F-D41F-4444-A8EB-3894C93C9FA6}">
      <dgm:prSet phldrT="[Text]"/>
      <dgm:spPr/>
      <dgm:t>
        <a:bodyPr/>
        <a:lstStyle/>
        <a:p>
          <a:r>
            <a:rPr lang="en-US" b="1"/>
            <a:t>Pivotal, respectful relationships between key senior staff members</a:t>
          </a:r>
          <a:endParaRPr lang="en-GB" b="1"/>
        </a:p>
      </dgm:t>
    </dgm:pt>
    <dgm:pt modelId="{7DBC193B-2166-4FC0-977F-FA1D14820AC5}" type="parTrans" cxnId="{5A94F60C-01C1-428A-9C64-2B491CB204F7}">
      <dgm:prSet/>
      <dgm:spPr/>
      <dgm:t>
        <a:bodyPr/>
        <a:lstStyle/>
        <a:p>
          <a:endParaRPr lang="en-GB"/>
        </a:p>
      </dgm:t>
    </dgm:pt>
    <dgm:pt modelId="{8B68616A-021F-4300-82CE-B9FB9A497298}" type="sibTrans" cxnId="{5A94F60C-01C1-428A-9C64-2B491CB204F7}">
      <dgm:prSet/>
      <dgm:spPr/>
      <dgm:t>
        <a:bodyPr/>
        <a:lstStyle/>
        <a:p>
          <a:endParaRPr lang="en-GB"/>
        </a:p>
      </dgm:t>
    </dgm:pt>
    <dgm:pt modelId="{D4DF4603-23AD-4A56-B688-E667FBCA826B}">
      <dgm:prSet/>
      <dgm:spPr/>
      <dgm:t>
        <a:bodyPr/>
        <a:lstStyle/>
        <a:p>
          <a:r>
            <a:rPr lang="en-US" b="1"/>
            <a:t>Collaborative relationships at lower levels of staff</a:t>
          </a:r>
          <a:endParaRPr lang="en-GB" b="1"/>
        </a:p>
      </dgm:t>
    </dgm:pt>
    <dgm:pt modelId="{C79AB841-B17A-4E96-A01C-2D27C2811DC6}" type="parTrans" cxnId="{96666033-C028-4E6E-B3F0-C39E1F5A6657}">
      <dgm:prSet/>
      <dgm:spPr/>
      <dgm:t>
        <a:bodyPr/>
        <a:lstStyle/>
        <a:p>
          <a:endParaRPr lang="en-GB"/>
        </a:p>
      </dgm:t>
    </dgm:pt>
    <dgm:pt modelId="{7C299C4A-F04B-4CAA-94DD-472364409259}" type="sibTrans" cxnId="{96666033-C028-4E6E-B3F0-C39E1F5A6657}">
      <dgm:prSet/>
      <dgm:spPr/>
      <dgm:t>
        <a:bodyPr/>
        <a:lstStyle/>
        <a:p>
          <a:endParaRPr lang="en-GB"/>
        </a:p>
      </dgm:t>
    </dgm:pt>
    <dgm:pt modelId="{D6A88AA2-0954-4DA9-A262-E83FAC73D9CE}" type="pres">
      <dgm:prSet presAssocID="{F6EF0AE9-7C78-4189-8D8C-9890B2C66A9D}" presName="cycle" presStyleCnt="0">
        <dgm:presLayoutVars>
          <dgm:chMax val="1"/>
          <dgm:dir/>
          <dgm:animLvl val="ctr"/>
          <dgm:resizeHandles val="exact"/>
        </dgm:presLayoutVars>
      </dgm:prSet>
      <dgm:spPr/>
    </dgm:pt>
    <dgm:pt modelId="{AA1BE34F-42CE-4571-A2A3-894EFC748B86}" type="pres">
      <dgm:prSet presAssocID="{6C58B843-624F-44E7-A319-1C2F34A5B15F}" presName="centerShape" presStyleLbl="node0" presStyleIdx="0" presStyleCnt="1"/>
      <dgm:spPr/>
    </dgm:pt>
    <dgm:pt modelId="{A6C130C1-D1E1-41B2-986C-1C1BC8562C8A}" type="pres">
      <dgm:prSet presAssocID="{C79AB841-B17A-4E96-A01C-2D27C2811DC6}" presName="parTrans" presStyleLbl="bgSibTrans2D1" presStyleIdx="0" presStyleCnt="4"/>
      <dgm:spPr/>
    </dgm:pt>
    <dgm:pt modelId="{723BAE60-5585-4D52-B8F1-F23E1C8530E3}" type="pres">
      <dgm:prSet presAssocID="{D4DF4603-23AD-4A56-B688-E667FBCA826B}" presName="node" presStyleLbl="node1" presStyleIdx="0" presStyleCnt="4">
        <dgm:presLayoutVars>
          <dgm:bulletEnabled val="1"/>
        </dgm:presLayoutVars>
      </dgm:prSet>
      <dgm:spPr/>
    </dgm:pt>
    <dgm:pt modelId="{C0B621A1-6F93-48BC-BCC5-2B29AE5C0CFF}" type="pres">
      <dgm:prSet presAssocID="{14B11513-48DB-4074-B274-7A7280A4F7A0}" presName="parTrans" presStyleLbl="bgSibTrans2D1" presStyleIdx="1" presStyleCnt="4"/>
      <dgm:spPr/>
    </dgm:pt>
    <dgm:pt modelId="{E6320665-F1B5-4C79-892F-47C348329D87}" type="pres">
      <dgm:prSet presAssocID="{028BA152-A9C2-426C-BA58-E8111C965E57}" presName="node" presStyleLbl="node1" presStyleIdx="1" presStyleCnt="4">
        <dgm:presLayoutVars>
          <dgm:bulletEnabled val="1"/>
        </dgm:presLayoutVars>
      </dgm:prSet>
      <dgm:spPr/>
    </dgm:pt>
    <dgm:pt modelId="{DD1C182E-162A-448B-B638-BCE129DFD57D}" type="pres">
      <dgm:prSet presAssocID="{30F58BEE-6FF4-4762-93CB-69B4AA4E2886}" presName="parTrans" presStyleLbl="bgSibTrans2D1" presStyleIdx="2" presStyleCnt="4"/>
      <dgm:spPr/>
    </dgm:pt>
    <dgm:pt modelId="{B4307755-1CAB-4898-A080-4E12E006FB57}" type="pres">
      <dgm:prSet presAssocID="{BBD21824-86AA-4D9D-9646-30612CA39B39}" presName="node" presStyleLbl="node1" presStyleIdx="2" presStyleCnt="4">
        <dgm:presLayoutVars>
          <dgm:bulletEnabled val="1"/>
        </dgm:presLayoutVars>
      </dgm:prSet>
      <dgm:spPr/>
    </dgm:pt>
    <dgm:pt modelId="{F4F23A83-EA66-4203-9BE8-36EE01627545}" type="pres">
      <dgm:prSet presAssocID="{7DBC193B-2166-4FC0-977F-FA1D14820AC5}" presName="parTrans" presStyleLbl="bgSibTrans2D1" presStyleIdx="3" presStyleCnt="4"/>
      <dgm:spPr/>
    </dgm:pt>
    <dgm:pt modelId="{EE6DF1DA-607A-456D-9F80-01864A5AC576}" type="pres">
      <dgm:prSet presAssocID="{FF54725F-D41F-4444-A8EB-3894C93C9FA6}" presName="node" presStyleLbl="node1" presStyleIdx="3" presStyleCnt="4">
        <dgm:presLayoutVars>
          <dgm:bulletEnabled val="1"/>
        </dgm:presLayoutVars>
      </dgm:prSet>
      <dgm:spPr/>
    </dgm:pt>
  </dgm:ptLst>
  <dgm:cxnLst>
    <dgm:cxn modelId="{E5480605-DEE3-4D92-81E6-0E53F89DBEA7}" type="presOf" srcId="{D4DF4603-23AD-4A56-B688-E667FBCA826B}" destId="{723BAE60-5585-4D52-B8F1-F23E1C8530E3}" srcOrd="0" destOrd="0" presId="urn:microsoft.com/office/officeart/2005/8/layout/radial4"/>
    <dgm:cxn modelId="{5A94F60C-01C1-428A-9C64-2B491CB204F7}" srcId="{6C58B843-624F-44E7-A319-1C2F34A5B15F}" destId="{FF54725F-D41F-4444-A8EB-3894C93C9FA6}" srcOrd="3" destOrd="0" parTransId="{7DBC193B-2166-4FC0-977F-FA1D14820AC5}" sibTransId="{8B68616A-021F-4300-82CE-B9FB9A497298}"/>
    <dgm:cxn modelId="{DA5E260F-B56C-45E5-8B23-99241A58830B}" type="presOf" srcId="{FF54725F-D41F-4444-A8EB-3894C93C9FA6}" destId="{EE6DF1DA-607A-456D-9F80-01864A5AC576}" srcOrd="0" destOrd="0" presId="urn:microsoft.com/office/officeart/2005/8/layout/radial4"/>
    <dgm:cxn modelId="{4062D221-079E-4DF6-8875-A530CF93D48A}" type="presOf" srcId="{028BA152-A9C2-426C-BA58-E8111C965E57}" destId="{E6320665-F1B5-4C79-892F-47C348329D87}" srcOrd="0" destOrd="0" presId="urn:microsoft.com/office/officeart/2005/8/layout/radial4"/>
    <dgm:cxn modelId="{1D3EE128-5849-4B87-A7E2-A87D05E74CF7}" type="presOf" srcId="{7DBC193B-2166-4FC0-977F-FA1D14820AC5}" destId="{F4F23A83-EA66-4203-9BE8-36EE01627545}" srcOrd="0" destOrd="0" presId="urn:microsoft.com/office/officeart/2005/8/layout/radial4"/>
    <dgm:cxn modelId="{2550042B-1DFC-4E90-B004-3EDBAAFCE6B0}" type="presOf" srcId="{F6EF0AE9-7C78-4189-8D8C-9890B2C66A9D}" destId="{D6A88AA2-0954-4DA9-A262-E83FAC73D9CE}" srcOrd="0" destOrd="0" presId="urn:microsoft.com/office/officeart/2005/8/layout/radial4"/>
    <dgm:cxn modelId="{96666033-C028-4E6E-B3F0-C39E1F5A6657}" srcId="{6C58B843-624F-44E7-A319-1C2F34A5B15F}" destId="{D4DF4603-23AD-4A56-B688-E667FBCA826B}" srcOrd="0" destOrd="0" parTransId="{C79AB841-B17A-4E96-A01C-2D27C2811DC6}" sibTransId="{7C299C4A-F04B-4CAA-94DD-472364409259}"/>
    <dgm:cxn modelId="{36F05561-8C4C-4E1A-B821-FD3A3D0112A1}" type="presOf" srcId="{BBD21824-86AA-4D9D-9646-30612CA39B39}" destId="{B4307755-1CAB-4898-A080-4E12E006FB57}" srcOrd="0" destOrd="0" presId="urn:microsoft.com/office/officeart/2005/8/layout/radial4"/>
    <dgm:cxn modelId="{0B71A046-755F-4541-BA70-E05AAB612A88}" srcId="{6C58B843-624F-44E7-A319-1C2F34A5B15F}" destId="{028BA152-A9C2-426C-BA58-E8111C965E57}" srcOrd="1" destOrd="0" parTransId="{14B11513-48DB-4074-B274-7A7280A4F7A0}" sibTransId="{939D1E08-D521-4D82-8F24-7A57A4B5BC87}"/>
    <dgm:cxn modelId="{D570D273-7E48-4D6A-B679-23E197527A7A}" type="presOf" srcId="{6C58B843-624F-44E7-A319-1C2F34A5B15F}" destId="{AA1BE34F-42CE-4571-A2A3-894EFC748B86}" srcOrd="0" destOrd="0" presId="urn:microsoft.com/office/officeart/2005/8/layout/radial4"/>
    <dgm:cxn modelId="{3267E88D-46AB-4E98-9AC3-1F3803A01BED}" type="presOf" srcId="{30F58BEE-6FF4-4762-93CB-69B4AA4E2886}" destId="{DD1C182E-162A-448B-B638-BCE129DFD57D}" srcOrd="0" destOrd="0" presId="urn:microsoft.com/office/officeart/2005/8/layout/radial4"/>
    <dgm:cxn modelId="{2CE00298-F177-468E-99FA-D3AA2A5EAA0B}" type="presOf" srcId="{14B11513-48DB-4074-B274-7A7280A4F7A0}" destId="{C0B621A1-6F93-48BC-BCC5-2B29AE5C0CFF}" srcOrd="0" destOrd="0" presId="urn:microsoft.com/office/officeart/2005/8/layout/radial4"/>
    <dgm:cxn modelId="{3B6BD4AB-3197-459C-A73D-18D9F29CC97A}" type="presOf" srcId="{C79AB841-B17A-4E96-A01C-2D27C2811DC6}" destId="{A6C130C1-D1E1-41B2-986C-1C1BC8562C8A}" srcOrd="0" destOrd="0" presId="urn:microsoft.com/office/officeart/2005/8/layout/radial4"/>
    <dgm:cxn modelId="{F53D0FD3-5266-46F0-8EE2-6694FAE1BDF9}" srcId="{F6EF0AE9-7C78-4189-8D8C-9890B2C66A9D}" destId="{6C58B843-624F-44E7-A319-1C2F34A5B15F}" srcOrd="0" destOrd="0" parTransId="{930D0A95-DCDD-4FBF-A40B-A6B8E049360B}" sibTransId="{920FACB2-D28B-4ACC-8FA6-FC9BDA6B5237}"/>
    <dgm:cxn modelId="{C313D5DB-5AAD-4D3F-9708-F2365ABBF341}" srcId="{6C58B843-624F-44E7-A319-1C2F34A5B15F}" destId="{BBD21824-86AA-4D9D-9646-30612CA39B39}" srcOrd="2" destOrd="0" parTransId="{30F58BEE-6FF4-4762-93CB-69B4AA4E2886}" sibTransId="{F5A8DC1F-3DF1-45C0-82BF-76BE63F1938B}"/>
    <dgm:cxn modelId="{F3D68933-DBBD-4B49-B1CA-134D08D16AE4}" type="presParOf" srcId="{D6A88AA2-0954-4DA9-A262-E83FAC73D9CE}" destId="{AA1BE34F-42CE-4571-A2A3-894EFC748B86}" srcOrd="0" destOrd="0" presId="urn:microsoft.com/office/officeart/2005/8/layout/radial4"/>
    <dgm:cxn modelId="{96EC2E5D-6F2F-4149-8DDD-E332FC29D2BB}" type="presParOf" srcId="{D6A88AA2-0954-4DA9-A262-E83FAC73D9CE}" destId="{A6C130C1-D1E1-41B2-986C-1C1BC8562C8A}" srcOrd="1" destOrd="0" presId="urn:microsoft.com/office/officeart/2005/8/layout/radial4"/>
    <dgm:cxn modelId="{A4D1CEF8-422E-4E42-972F-8D44BD0D088D}" type="presParOf" srcId="{D6A88AA2-0954-4DA9-A262-E83FAC73D9CE}" destId="{723BAE60-5585-4D52-B8F1-F23E1C8530E3}" srcOrd="2" destOrd="0" presId="urn:microsoft.com/office/officeart/2005/8/layout/radial4"/>
    <dgm:cxn modelId="{16E297E8-07B1-4276-A329-4A212813E3F7}" type="presParOf" srcId="{D6A88AA2-0954-4DA9-A262-E83FAC73D9CE}" destId="{C0B621A1-6F93-48BC-BCC5-2B29AE5C0CFF}" srcOrd="3" destOrd="0" presId="urn:microsoft.com/office/officeart/2005/8/layout/radial4"/>
    <dgm:cxn modelId="{1AEB1120-22DB-4526-B4C7-47D0AAA5C520}" type="presParOf" srcId="{D6A88AA2-0954-4DA9-A262-E83FAC73D9CE}" destId="{E6320665-F1B5-4C79-892F-47C348329D87}" srcOrd="4" destOrd="0" presId="urn:microsoft.com/office/officeart/2005/8/layout/radial4"/>
    <dgm:cxn modelId="{70D8E600-E469-412C-9006-21E26CD968C1}" type="presParOf" srcId="{D6A88AA2-0954-4DA9-A262-E83FAC73D9CE}" destId="{DD1C182E-162A-448B-B638-BCE129DFD57D}" srcOrd="5" destOrd="0" presId="urn:microsoft.com/office/officeart/2005/8/layout/radial4"/>
    <dgm:cxn modelId="{53C61D41-0147-420A-8E77-D09EFB8ABE13}" type="presParOf" srcId="{D6A88AA2-0954-4DA9-A262-E83FAC73D9CE}" destId="{B4307755-1CAB-4898-A080-4E12E006FB57}" srcOrd="6" destOrd="0" presId="urn:microsoft.com/office/officeart/2005/8/layout/radial4"/>
    <dgm:cxn modelId="{968671AF-1B10-418E-921D-2B2AD5A5D829}" type="presParOf" srcId="{D6A88AA2-0954-4DA9-A262-E83FAC73D9CE}" destId="{F4F23A83-EA66-4203-9BE8-36EE01627545}" srcOrd="7" destOrd="0" presId="urn:microsoft.com/office/officeart/2005/8/layout/radial4"/>
    <dgm:cxn modelId="{42DEE13B-11AA-4F10-B44D-3BB53C159522}" type="presParOf" srcId="{D6A88AA2-0954-4DA9-A262-E83FAC73D9CE}" destId="{EE6DF1DA-607A-456D-9F80-01864A5AC576}"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9B43F2-F145-439F-9F6F-941323A2290D}" type="doc">
      <dgm:prSet loTypeId="urn:microsoft.com/office/officeart/2005/8/layout/equation2" loCatId="relationship" qsTypeId="urn:microsoft.com/office/officeart/2005/8/quickstyle/simple4" qsCatId="simple" csTypeId="urn:microsoft.com/office/officeart/2005/8/colors/colorful5" csCatId="colorful" phldr="1"/>
      <dgm:spPr/>
      <dgm:t>
        <a:bodyPr/>
        <a:lstStyle/>
        <a:p>
          <a:endParaRPr lang="en-US"/>
        </a:p>
      </dgm:t>
    </dgm:pt>
    <dgm:pt modelId="{3280368C-A505-469C-92B0-9187AC5884DD}">
      <dgm:prSet/>
      <dgm:spPr/>
      <dgm:t>
        <a:bodyPr/>
        <a:lstStyle/>
        <a:p>
          <a:pPr algn="ctr"/>
          <a:r>
            <a:rPr lang="en-GB" b="1"/>
            <a:t>Different language to describe the role, for example, being a ‘facilitator’, ‘enabler’ or ‘connector’. The ideas add up to a paradigm shift in thinking about their role and how to drive improvement in health and care services.</a:t>
          </a:r>
          <a:endParaRPr lang="en-US" b="1"/>
        </a:p>
      </dgm:t>
    </dgm:pt>
    <dgm:pt modelId="{F0A7E854-C0C7-45D8-83F6-A55BEDED420B}" type="parTrans" cxnId="{0C1D2523-D77E-4106-9340-BE3AD11CF26A}">
      <dgm:prSet/>
      <dgm:spPr/>
      <dgm:t>
        <a:bodyPr/>
        <a:lstStyle/>
        <a:p>
          <a:endParaRPr lang="en-US"/>
        </a:p>
      </dgm:t>
    </dgm:pt>
    <dgm:pt modelId="{C42D409A-25E1-4E12-A13A-7A16A9576C86}" type="sibTrans" cxnId="{0C1D2523-D77E-4106-9340-BE3AD11CF26A}">
      <dgm:prSet/>
      <dgm:spPr/>
      <dgm:t>
        <a:bodyPr/>
        <a:lstStyle/>
        <a:p>
          <a:endParaRPr lang="en-US"/>
        </a:p>
      </dgm:t>
    </dgm:pt>
    <dgm:pt modelId="{89E1155D-9F52-4F8D-AD13-81EC35CD3F2A}">
      <dgm:prSet custT="1"/>
      <dgm:spPr/>
      <dgm:t>
        <a:bodyPr/>
        <a:lstStyle/>
        <a:p>
          <a:pPr algn="ctr"/>
          <a:r>
            <a:rPr lang="en-GB" sz="1400" b="1"/>
            <a:t>Bringing stakeholders together to make decisions; </a:t>
          </a:r>
          <a:endParaRPr lang="en-US" sz="1400" b="1"/>
        </a:p>
        <a:p>
          <a:pPr algn="ctr"/>
          <a:r>
            <a:rPr lang="en-GB" sz="1400" b="1"/>
            <a:t>Fostering close operational partnership between commissioners</a:t>
          </a:r>
        </a:p>
        <a:p>
          <a:pPr algn="ctr"/>
          <a:r>
            <a:rPr lang="en-GB" sz="1400" b="1"/>
            <a:t> and providers.</a:t>
          </a:r>
          <a:endParaRPr lang="en-US" sz="1400" b="1"/>
        </a:p>
        <a:p>
          <a:pPr algn="ctr"/>
          <a:r>
            <a:rPr lang="en-GB" sz="1400" b="1"/>
            <a:t>Simplifying financial arrangements.</a:t>
          </a:r>
          <a:endParaRPr lang="en-US" sz="1400" b="1"/>
        </a:p>
        <a:p>
          <a:pPr algn="ctr"/>
          <a:r>
            <a:rPr lang="en-GB" sz="1400" b="1"/>
            <a:t>Offering improvement support to providers.</a:t>
          </a:r>
          <a:endParaRPr lang="en-US" sz="1400" b="1"/>
        </a:p>
      </dgm:t>
    </dgm:pt>
    <dgm:pt modelId="{DBEBEE81-D344-4DEA-8FCB-C0FE0AEB8B64}" type="parTrans" cxnId="{325F1F45-A2B1-48A4-B366-0E925D43A391}">
      <dgm:prSet/>
      <dgm:spPr/>
      <dgm:t>
        <a:bodyPr/>
        <a:lstStyle/>
        <a:p>
          <a:endParaRPr lang="en-US"/>
        </a:p>
      </dgm:t>
    </dgm:pt>
    <dgm:pt modelId="{E5EC8C32-B93E-419C-B19D-0260841E42BE}" type="sibTrans" cxnId="{325F1F45-A2B1-48A4-B366-0E925D43A391}">
      <dgm:prSet/>
      <dgm:spPr/>
      <dgm:t>
        <a:bodyPr/>
        <a:lstStyle/>
        <a:p>
          <a:endParaRPr lang="en-US"/>
        </a:p>
      </dgm:t>
    </dgm:pt>
    <dgm:pt modelId="{8E28C84A-56DD-4A51-8F92-858B745D30BE}">
      <dgm:prSet/>
      <dgm:spPr/>
      <dgm:t>
        <a:bodyPr/>
        <a:lstStyle/>
        <a:p>
          <a:pPr algn="ctr"/>
          <a:r>
            <a:rPr lang="en-GB" b="1"/>
            <a:t>A new ethos of commissioning</a:t>
          </a:r>
        </a:p>
      </dgm:t>
    </dgm:pt>
    <dgm:pt modelId="{9D57A3C3-52FA-4D45-A225-3AD211FEF567}" type="parTrans" cxnId="{63DFC935-C8A1-4894-A460-7A0538F55F63}">
      <dgm:prSet/>
      <dgm:spPr/>
      <dgm:t>
        <a:bodyPr/>
        <a:lstStyle/>
        <a:p>
          <a:endParaRPr lang="en-GB"/>
        </a:p>
      </dgm:t>
    </dgm:pt>
    <dgm:pt modelId="{7524FCDF-B8C3-41C9-B972-4E7FFF0971EC}" type="sibTrans" cxnId="{63DFC935-C8A1-4894-A460-7A0538F55F63}">
      <dgm:prSet/>
      <dgm:spPr/>
      <dgm:t>
        <a:bodyPr/>
        <a:lstStyle/>
        <a:p>
          <a:endParaRPr lang="en-GB"/>
        </a:p>
      </dgm:t>
    </dgm:pt>
    <dgm:pt modelId="{1CA25992-454B-40CE-8478-1B3F7B1A4A5B}" type="pres">
      <dgm:prSet presAssocID="{AB9B43F2-F145-439F-9F6F-941323A2290D}" presName="Name0" presStyleCnt="0">
        <dgm:presLayoutVars>
          <dgm:dir/>
          <dgm:resizeHandles val="exact"/>
        </dgm:presLayoutVars>
      </dgm:prSet>
      <dgm:spPr/>
    </dgm:pt>
    <dgm:pt modelId="{4BC43E68-E483-4B17-87D1-5C2D495EFF27}" type="pres">
      <dgm:prSet presAssocID="{AB9B43F2-F145-439F-9F6F-941323A2290D}" presName="vNodes" presStyleCnt="0"/>
      <dgm:spPr/>
    </dgm:pt>
    <dgm:pt modelId="{0D9D5708-8696-4C67-952C-355844B0BD81}" type="pres">
      <dgm:prSet presAssocID="{3280368C-A505-469C-92B0-9187AC5884DD}" presName="node" presStyleLbl="node1" presStyleIdx="0" presStyleCnt="3" custScaleX="492319" custScaleY="266652">
        <dgm:presLayoutVars>
          <dgm:bulletEnabled val="1"/>
        </dgm:presLayoutVars>
      </dgm:prSet>
      <dgm:spPr/>
    </dgm:pt>
    <dgm:pt modelId="{A8F1138F-5F8D-4201-96A9-282F6BF915A5}" type="pres">
      <dgm:prSet presAssocID="{C42D409A-25E1-4E12-A13A-7A16A9576C86}" presName="spacerT" presStyleCnt="0"/>
      <dgm:spPr/>
    </dgm:pt>
    <dgm:pt modelId="{D949DA75-6A9B-4A83-91D0-1E0CAE23AD27}" type="pres">
      <dgm:prSet presAssocID="{C42D409A-25E1-4E12-A13A-7A16A9576C86}" presName="sibTrans" presStyleLbl="sibTrans2D1" presStyleIdx="0" presStyleCnt="2"/>
      <dgm:spPr/>
    </dgm:pt>
    <dgm:pt modelId="{60287D39-4A10-40AF-8D63-76F02CD2EEF7}" type="pres">
      <dgm:prSet presAssocID="{C42D409A-25E1-4E12-A13A-7A16A9576C86}" presName="spacerB" presStyleCnt="0"/>
      <dgm:spPr/>
    </dgm:pt>
    <dgm:pt modelId="{22FFC4BE-5616-4272-9179-DC51695DCB89}" type="pres">
      <dgm:prSet presAssocID="{89E1155D-9F52-4F8D-AD13-81EC35CD3F2A}" presName="node" presStyleLbl="node1" presStyleIdx="1" presStyleCnt="3" custScaleX="492319" custScaleY="266652">
        <dgm:presLayoutVars>
          <dgm:bulletEnabled val="1"/>
        </dgm:presLayoutVars>
      </dgm:prSet>
      <dgm:spPr/>
    </dgm:pt>
    <dgm:pt modelId="{DC6C3584-E6EE-4A04-AB0A-ECD60E7D0E2D}" type="pres">
      <dgm:prSet presAssocID="{AB9B43F2-F145-439F-9F6F-941323A2290D}" presName="sibTransLast" presStyleLbl="sibTrans2D1" presStyleIdx="1" presStyleCnt="2" custScaleX="401928" custLinFactX="-300000" custLinFactNeighborX="-329573" custLinFactNeighborY="-2850"/>
      <dgm:spPr/>
    </dgm:pt>
    <dgm:pt modelId="{E6276EA2-8076-404F-8746-C1A9E305B151}" type="pres">
      <dgm:prSet presAssocID="{AB9B43F2-F145-439F-9F6F-941323A2290D}" presName="connectorText" presStyleLbl="sibTrans2D1" presStyleIdx="1" presStyleCnt="2"/>
      <dgm:spPr/>
    </dgm:pt>
    <dgm:pt modelId="{354B8A33-B64D-462C-B5B9-84B84F905CC0}" type="pres">
      <dgm:prSet presAssocID="{AB9B43F2-F145-439F-9F6F-941323A2290D}" presName="lastNode" presStyleLbl="node1" presStyleIdx="2" presStyleCnt="3" custScaleX="114448" custScaleY="84024" custLinFactX="-13777" custLinFactNeighborX="-100000" custLinFactNeighborY="0">
        <dgm:presLayoutVars>
          <dgm:bulletEnabled val="1"/>
        </dgm:presLayoutVars>
      </dgm:prSet>
      <dgm:spPr/>
    </dgm:pt>
  </dgm:ptLst>
  <dgm:cxnLst>
    <dgm:cxn modelId="{4C59CF22-E038-4F21-97C4-AAE72A2E683D}" type="presOf" srcId="{AB9B43F2-F145-439F-9F6F-941323A2290D}" destId="{1CA25992-454B-40CE-8478-1B3F7B1A4A5B}" srcOrd="0" destOrd="0" presId="urn:microsoft.com/office/officeart/2005/8/layout/equation2"/>
    <dgm:cxn modelId="{0C1D2523-D77E-4106-9340-BE3AD11CF26A}" srcId="{AB9B43F2-F145-439F-9F6F-941323A2290D}" destId="{3280368C-A505-469C-92B0-9187AC5884DD}" srcOrd="0" destOrd="0" parTransId="{F0A7E854-C0C7-45D8-83F6-A55BEDED420B}" sibTransId="{C42D409A-25E1-4E12-A13A-7A16A9576C86}"/>
    <dgm:cxn modelId="{1FB9A42E-1DC9-41DB-AF2D-08D8F28E1946}" type="presOf" srcId="{3280368C-A505-469C-92B0-9187AC5884DD}" destId="{0D9D5708-8696-4C67-952C-355844B0BD81}" srcOrd="0" destOrd="0" presId="urn:microsoft.com/office/officeart/2005/8/layout/equation2"/>
    <dgm:cxn modelId="{63DFC935-C8A1-4894-A460-7A0538F55F63}" srcId="{AB9B43F2-F145-439F-9F6F-941323A2290D}" destId="{8E28C84A-56DD-4A51-8F92-858B745D30BE}" srcOrd="2" destOrd="0" parTransId="{9D57A3C3-52FA-4D45-A225-3AD211FEF567}" sibTransId="{7524FCDF-B8C3-41C9-B972-4E7FFF0971EC}"/>
    <dgm:cxn modelId="{EB5A6462-5DC3-4617-8938-AF7DF5CA9633}" type="presOf" srcId="{89E1155D-9F52-4F8D-AD13-81EC35CD3F2A}" destId="{22FFC4BE-5616-4272-9179-DC51695DCB89}" srcOrd="0" destOrd="0" presId="urn:microsoft.com/office/officeart/2005/8/layout/equation2"/>
    <dgm:cxn modelId="{325F1F45-A2B1-48A4-B366-0E925D43A391}" srcId="{AB9B43F2-F145-439F-9F6F-941323A2290D}" destId="{89E1155D-9F52-4F8D-AD13-81EC35CD3F2A}" srcOrd="1" destOrd="0" parTransId="{DBEBEE81-D344-4DEA-8FCB-C0FE0AEB8B64}" sibTransId="{E5EC8C32-B93E-419C-B19D-0260841E42BE}"/>
    <dgm:cxn modelId="{B622AC68-EF4C-4B6D-B77C-18D604FCCCA2}" type="presOf" srcId="{E5EC8C32-B93E-419C-B19D-0260841E42BE}" destId="{DC6C3584-E6EE-4A04-AB0A-ECD60E7D0E2D}" srcOrd="0" destOrd="0" presId="urn:microsoft.com/office/officeart/2005/8/layout/equation2"/>
    <dgm:cxn modelId="{6A097F52-44B1-4474-B2FC-7742C8D5A5D7}" type="presOf" srcId="{8E28C84A-56DD-4A51-8F92-858B745D30BE}" destId="{354B8A33-B64D-462C-B5B9-84B84F905CC0}" srcOrd="0" destOrd="0" presId="urn:microsoft.com/office/officeart/2005/8/layout/equation2"/>
    <dgm:cxn modelId="{494E9F78-DA45-4492-82FC-E938D47E339B}" type="presOf" srcId="{C42D409A-25E1-4E12-A13A-7A16A9576C86}" destId="{D949DA75-6A9B-4A83-91D0-1E0CAE23AD27}" srcOrd="0" destOrd="0" presId="urn:microsoft.com/office/officeart/2005/8/layout/equation2"/>
    <dgm:cxn modelId="{CC76ADC3-66FE-4C20-A68C-D981B372ABCB}" type="presOf" srcId="{E5EC8C32-B93E-419C-B19D-0260841E42BE}" destId="{E6276EA2-8076-404F-8746-C1A9E305B151}" srcOrd="1" destOrd="0" presId="urn:microsoft.com/office/officeart/2005/8/layout/equation2"/>
    <dgm:cxn modelId="{513F8985-3561-44AA-8986-60F7FEFF08DF}" type="presParOf" srcId="{1CA25992-454B-40CE-8478-1B3F7B1A4A5B}" destId="{4BC43E68-E483-4B17-87D1-5C2D495EFF27}" srcOrd="0" destOrd="0" presId="urn:microsoft.com/office/officeart/2005/8/layout/equation2"/>
    <dgm:cxn modelId="{DCE09288-1A5A-42C1-9EF0-AD5AA1144F9D}" type="presParOf" srcId="{4BC43E68-E483-4B17-87D1-5C2D495EFF27}" destId="{0D9D5708-8696-4C67-952C-355844B0BD81}" srcOrd="0" destOrd="0" presId="urn:microsoft.com/office/officeart/2005/8/layout/equation2"/>
    <dgm:cxn modelId="{178C9B66-58FB-4E5E-BAF6-62C4D2CCCBC4}" type="presParOf" srcId="{4BC43E68-E483-4B17-87D1-5C2D495EFF27}" destId="{A8F1138F-5F8D-4201-96A9-282F6BF915A5}" srcOrd="1" destOrd="0" presId="urn:microsoft.com/office/officeart/2005/8/layout/equation2"/>
    <dgm:cxn modelId="{428233F6-7DBA-4D12-A39A-B71597EB7641}" type="presParOf" srcId="{4BC43E68-E483-4B17-87D1-5C2D495EFF27}" destId="{D949DA75-6A9B-4A83-91D0-1E0CAE23AD27}" srcOrd="2" destOrd="0" presId="urn:microsoft.com/office/officeart/2005/8/layout/equation2"/>
    <dgm:cxn modelId="{F1C50151-6C89-4079-BA6C-42744C525EFA}" type="presParOf" srcId="{4BC43E68-E483-4B17-87D1-5C2D495EFF27}" destId="{60287D39-4A10-40AF-8D63-76F02CD2EEF7}" srcOrd="3" destOrd="0" presId="urn:microsoft.com/office/officeart/2005/8/layout/equation2"/>
    <dgm:cxn modelId="{88E28101-1BDD-45DA-B172-8CBA1DF41A27}" type="presParOf" srcId="{4BC43E68-E483-4B17-87D1-5C2D495EFF27}" destId="{22FFC4BE-5616-4272-9179-DC51695DCB89}" srcOrd="4" destOrd="0" presId="urn:microsoft.com/office/officeart/2005/8/layout/equation2"/>
    <dgm:cxn modelId="{A73CA106-7EFC-4DC8-B7EE-FB7B89B849F3}" type="presParOf" srcId="{1CA25992-454B-40CE-8478-1B3F7B1A4A5B}" destId="{DC6C3584-E6EE-4A04-AB0A-ECD60E7D0E2D}" srcOrd="1" destOrd="0" presId="urn:microsoft.com/office/officeart/2005/8/layout/equation2"/>
    <dgm:cxn modelId="{1A661E71-1BB3-4311-8275-431D653196BA}" type="presParOf" srcId="{DC6C3584-E6EE-4A04-AB0A-ECD60E7D0E2D}" destId="{E6276EA2-8076-404F-8746-C1A9E305B151}" srcOrd="0" destOrd="0" presId="urn:microsoft.com/office/officeart/2005/8/layout/equation2"/>
    <dgm:cxn modelId="{EA26916A-FA02-42A8-9F98-F46A5B90B16B}" type="presParOf" srcId="{1CA25992-454B-40CE-8478-1B3F7B1A4A5B}" destId="{354B8A33-B64D-462C-B5B9-84B84F905CC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E9619-1CEF-447A-A011-09F7DF5324CC}" type="doc">
      <dgm:prSet loTypeId="urn:microsoft.com/office/officeart/2016/7/layout/VerticalSolidActionList" loCatId="List" qsTypeId="urn:microsoft.com/office/officeart/2005/8/quickstyle/simple4" qsCatId="simple" csTypeId="urn:microsoft.com/office/officeart/2005/8/colors/colorful5" csCatId="colorful" phldr="1"/>
      <dgm:spPr/>
      <dgm:t>
        <a:bodyPr/>
        <a:lstStyle/>
        <a:p>
          <a:endParaRPr lang="en-US"/>
        </a:p>
      </dgm:t>
    </dgm:pt>
    <dgm:pt modelId="{51B80B14-4CA8-41E3-9002-36461CFC0808}">
      <dgm:prSet/>
      <dgm:spPr/>
      <dgm:t>
        <a:bodyPr/>
        <a:lstStyle/>
        <a:p>
          <a:r>
            <a:rPr lang="en-US"/>
            <a:t>Shifting</a:t>
          </a:r>
        </a:p>
      </dgm:t>
    </dgm:pt>
    <dgm:pt modelId="{A83F6830-8AAD-4BFF-871D-31B99139B907}" type="parTrans" cxnId="{7CEAB7E2-7F1B-423E-8545-0577C2DE5122}">
      <dgm:prSet/>
      <dgm:spPr/>
      <dgm:t>
        <a:bodyPr/>
        <a:lstStyle/>
        <a:p>
          <a:endParaRPr lang="en-US"/>
        </a:p>
      </dgm:t>
    </dgm:pt>
    <dgm:pt modelId="{FAD33755-B651-4C8C-9AC6-0997B0DF588E}" type="sibTrans" cxnId="{7CEAB7E2-7F1B-423E-8545-0577C2DE5122}">
      <dgm:prSet/>
      <dgm:spPr/>
      <dgm:t>
        <a:bodyPr/>
        <a:lstStyle/>
        <a:p>
          <a:endParaRPr lang="en-US"/>
        </a:p>
      </dgm:t>
    </dgm:pt>
    <dgm:pt modelId="{46A1231D-BCDA-47E8-885E-330DB2F32AB3}">
      <dgm:prSet/>
      <dgm:spPr/>
      <dgm:t>
        <a:bodyPr/>
        <a:lstStyle/>
        <a:p>
          <a:r>
            <a:rPr lang="en-US"/>
            <a:t>Shifting from product to learning;</a:t>
          </a:r>
        </a:p>
      </dgm:t>
    </dgm:pt>
    <dgm:pt modelId="{AF22FC0A-9A68-423C-8923-9F4C47A0C607}" type="parTrans" cxnId="{DBF88C06-A127-45B2-B275-6AFC429F9781}">
      <dgm:prSet/>
      <dgm:spPr/>
      <dgm:t>
        <a:bodyPr/>
        <a:lstStyle/>
        <a:p>
          <a:endParaRPr lang="en-US"/>
        </a:p>
      </dgm:t>
    </dgm:pt>
    <dgm:pt modelId="{E265C222-3C38-4BC2-A1D0-8EF7CD7053FE}" type="sibTrans" cxnId="{DBF88C06-A127-45B2-B275-6AFC429F9781}">
      <dgm:prSet/>
      <dgm:spPr/>
      <dgm:t>
        <a:bodyPr/>
        <a:lstStyle/>
        <a:p>
          <a:endParaRPr lang="en-US"/>
        </a:p>
      </dgm:t>
    </dgm:pt>
    <dgm:pt modelId="{9766836E-9F85-4D02-A5B4-7C778A7682D9}">
      <dgm:prSet/>
      <dgm:spPr/>
      <dgm:t>
        <a:bodyPr/>
        <a:lstStyle/>
        <a:p>
          <a:r>
            <a:rPr lang="en-US"/>
            <a:t>Developing</a:t>
          </a:r>
        </a:p>
      </dgm:t>
    </dgm:pt>
    <dgm:pt modelId="{F9A7C6ED-FC8A-42FB-A921-00CBE512DEF6}" type="parTrans" cxnId="{E4761DBB-8742-417C-B624-2BA40D8B4427}">
      <dgm:prSet/>
      <dgm:spPr/>
      <dgm:t>
        <a:bodyPr/>
        <a:lstStyle/>
        <a:p>
          <a:endParaRPr lang="en-US"/>
        </a:p>
      </dgm:t>
    </dgm:pt>
    <dgm:pt modelId="{87B25FAC-913D-420A-BA86-4ECEEE72A567}" type="sibTrans" cxnId="{E4761DBB-8742-417C-B624-2BA40D8B4427}">
      <dgm:prSet/>
      <dgm:spPr/>
      <dgm:t>
        <a:bodyPr/>
        <a:lstStyle/>
        <a:p>
          <a:endParaRPr lang="en-US"/>
        </a:p>
      </dgm:t>
    </dgm:pt>
    <dgm:pt modelId="{D368C905-4DBD-4498-94A7-438E5134D0C4}">
      <dgm:prSet/>
      <dgm:spPr/>
      <dgm:t>
        <a:bodyPr/>
        <a:lstStyle/>
        <a:p>
          <a:r>
            <a:rPr lang="en-US"/>
            <a:t>Developing explicit skills, attitudes, and abilities as well as knowledge;</a:t>
          </a:r>
        </a:p>
      </dgm:t>
    </dgm:pt>
    <dgm:pt modelId="{17B58A25-21C2-4113-AEAF-C292E4476A37}" type="parTrans" cxnId="{B410F607-ECB0-476B-83D3-598CD62488D9}">
      <dgm:prSet/>
      <dgm:spPr/>
      <dgm:t>
        <a:bodyPr/>
        <a:lstStyle/>
        <a:p>
          <a:endParaRPr lang="en-US"/>
        </a:p>
      </dgm:t>
    </dgm:pt>
    <dgm:pt modelId="{10EAA96C-C08F-45E9-8A36-9B57BDDA0534}" type="sibTrans" cxnId="{B410F607-ECB0-476B-83D3-598CD62488D9}">
      <dgm:prSet/>
      <dgm:spPr/>
      <dgm:t>
        <a:bodyPr/>
        <a:lstStyle/>
        <a:p>
          <a:endParaRPr lang="en-US"/>
        </a:p>
      </dgm:t>
    </dgm:pt>
    <dgm:pt modelId="{20262A32-BFF5-4E2D-8D77-87FC2FABCFB1}">
      <dgm:prSet/>
      <dgm:spPr/>
      <dgm:t>
        <a:bodyPr/>
        <a:lstStyle/>
        <a:p>
          <a:r>
            <a:rPr lang="en-US"/>
            <a:t>Assessing</a:t>
          </a:r>
        </a:p>
      </dgm:t>
    </dgm:pt>
    <dgm:pt modelId="{9E16D7A6-1593-4F2E-B8AD-AB5E7AF76D1C}" type="parTrans" cxnId="{F0441F86-23B1-42B1-B81D-9B1B2264B5B4}">
      <dgm:prSet/>
      <dgm:spPr/>
      <dgm:t>
        <a:bodyPr/>
        <a:lstStyle/>
        <a:p>
          <a:endParaRPr lang="en-US"/>
        </a:p>
      </dgm:t>
    </dgm:pt>
    <dgm:pt modelId="{6C6F8190-AF72-4205-AC13-E694A953BC68}" type="sibTrans" cxnId="{F0441F86-23B1-42B1-B81D-9B1B2264B5B4}">
      <dgm:prSet/>
      <dgm:spPr/>
      <dgm:t>
        <a:bodyPr/>
        <a:lstStyle/>
        <a:p>
          <a:endParaRPr lang="en-US"/>
        </a:p>
      </dgm:t>
    </dgm:pt>
    <dgm:pt modelId="{6B2570D7-7C11-4049-B03E-1EB5A189F2FC}">
      <dgm:prSet/>
      <dgm:spPr/>
      <dgm:t>
        <a:bodyPr/>
        <a:lstStyle/>
        <a:p>
          <a:r>
            <a:rPr lang="en-US"/>
            <a:t>Developing appropriate assessment procedures;</a:t>
          </a:r>
        </a:p>
      </dgm:t>
    </dgm:pt>
    <dgm:pt modelId="{674CE70D-01D3-4375-AEBE-A4953389A9E9}" type="parTrans" cxnId="{026A129B-5D3A-42BA-9444-BA816B4743A5}">
      <dgm:prSet/>
      <dgm:spPr/>
      <dgm:t>
        <a:bodyPr/>
        <a:lstStyle/>
        <a:p>
          <a:endParaRPr lang="en-US"/>
        </a:p>
      </dgm:t>
    </dgm:pt>
    <dgm:pt modelId="{A7229376-83CF-45D2-8FD6-3E2356086DAB}" type="sibTrans" cxnId="{026A129B-5D3A-42BA-9444-BA816B4743A5}">
      <dgm:prSet/>
      <dgm:spPr/>
      <dgm:t>
        <a:bodyPr/>
        <a:lstStyle/>
        <a:p>
          <a:endParaRPr lang="en-US"/>
        </a:p>
      </dgm:t>
    </dgm:pt>
    <dgm:pt modelId="{8115D1BF-8712-4AF7-8396-F3B0F0E9B20A}">
      <dgm:prSet/>
      <dgm:spPr/>
      <dgm:t>
        <a:bodyPr/>
        <a:lstStyle/>
        <a:p>
          <a:r>
            <a:rPr lang="en-US"/>
            <a:t>Rewarding</a:t>
          </a:r>
        </a:p>
      </dgm:t>
    </dgm:pt>
    <dgm:pt modelId="{54ABF471-C510-4373-A6E5-D305D8F93CF1}" type="parTrans" cxnId="{B3777E5A-B386-47D7-B3E6-EB0C90F1A5D0}">
      <dgm:prSet/>
      <dgm:spPr/>
      <dgm:t>
        <a:bodyPr/>
        <a:lstStyle/>
        <a:p>
          <a:endParaRPr lang="en-US"/>
        </a:p>
      </dgm:t>
    </dgm:pt>
    <dgm:pt modelId="{C09A21D8-2F90-4E6F-AA92-EC92F5FD1A00}" type="sibTrans" cxnId="{B3777E5A-B386-47D7-B3E6-EB0C90F1A5D0}">
      <dgm:prSet/>
      <dgm:spPr/>
      <dgm:t>
        <a:bodyPr/>
        <a:lstStyle/>
        <a:p>
          <a:endParaRPr lang="en-US"/>
        </a:p>
      </dgm:t>
    </dgm:pt>
    <dgm:pt modelId="{9FB30029-729E-4485-A05C-6DFB568953D9}">
      <dgm:prSet/>
      <dgm:spPr/>
      <dgm:t>
        <a:bodyPr/>
        <a:lstStyle/>
        <a:p>
          <a:r>
            <a:rPr lang="en-US"/>
            <a:t>Rewarding transformative practice;</a:t>
          </a:r>
        </a:p>
      </dgm:t>
    </dgm:pt>
    <dgm:pt modelId="{DC39818A-63E3-4C15-AAB4-0D0CD3DBCE5E}" type="parTrans" cxnId="{791E7799-2085-4595-A2C6-9A1019316CF3}">
      <dgm:prSet/>
      <dgm:spPr/>
      <dgm:t>
        <a:bodyPr/>
        <a:lstStyle/>
        <a:p>
          <a:endParaRPr lang="en-US"/>
        </a:p>
      </dgm:t>
    </dgm:pt>
    <dgm:pt modelId="{BD8153DF-4B0C-4111-B7D3-D95A78A1DFE6}" type="sibTrans" cxnId="{791E7799-2085-4595-A2C6-9A1019316CF3}">
      <dgm:prSet/>
      <dgm:spPr/>
      <dgm:t>
        <a:bodyPr/>
        <a:lstStyle/>
        <a:p>
          <a:endParaRPr lang="en-US"/>
        </a:p>
      </dgm:t>
    </dgm:pt>
    <dgm:pt modelId="{B67C758D-B728-42C3-B6DC-637C22BE14B6}">
      <dgm:prSet/>
      <dgm:spPr/>
      <dgm:t>
        <a:bodyPr/>
        <a:lstStyle/>
        <a:p>
          <a:r>
            <a:rPr lang="en-US"/>
            <a:t>Encouraging</a:t>
          </a:r>
        </a:p>
      </dgm:t>
    </dgm:pt>
    <dgm:pt modelId="{E1D96605-E243-4DD4-8F58-208A1CAFC6A2}" type="parTrans" cxnId="{73B7C8C5-D562-449C-BD35-8CF308701AB2}">
      <dgm:prSet/>
      <dgm:spPr/>
      <dgm:t>
        <a:bodyPr/>
        <a:lstStyle/>
        <a:p>
          <a:endParaRPr lang="en-US"/>
        </a:p>
      </dgm:t>
    </dgm:pt>
    <dgm:pt modelId="{88DDEA8D-710C-4AE9-BD91-26AA46CBD735}" type="sibTrans" cxnId="{73B7C8C5-D562-449C-BD35-8CF308701AB2}">
      <dgm:prSet/>
      <dgm:spPr/>
      <dgm:t>
        <a:bodyPr/>
        <a:lstStyle/>
        <a:p>
          <a:endParaRPr lang="en-US"/>
        </a:p>
      </dgm:t>
    </dgm:pt>
    <dgm:pt modelId="{04B66539-36A2-4711-920A-D34A08628A4D}">
      <dgm:prSet/>
      <dgm:spPr/>
      <dgm:t>
        <a:bodyPr/>
        <a:lstStyle/>
        <a:p>
          <a:r>
            <a:rPr lang="en-US"/>
            <a:t>Encouraging discussion of practice  of both commissioner and provider;</a:t>
          </a:r>
        </a:p>
      </dgm:t>
    </dgm:pt>
    <dgm:pt modelId="{64AAC8AB-C0F2-45E4-8CB5-33319AD2C819}" type="parTrans" cxnId="{7B79E53D-C8AF-4BCA-AD07-DF64F27D99DB}">
      <dgm:prSet/>
      <dgm:spPr/>
      <dgm:t>
        <a:bodyPr/>
        <a:lstStyle/>
        <a:p>
          <a:endParaRPr lang="en-US"/>
        </a:p>
      </dgm:t>
    </dgm:pt>
    <dgm:pt modelId="{1A561FFC-41EB-4B8A-A545-96DEA00CE572}" type="sibTrans" cxnId="{7B79E53D-C8AF-4BCA-AD07-DF64F27D99DB}">
      <dgm:prSet/>
      <dgm:spPr/>
      <dgm:t>
        <a:bodyPr/>
        <a:lstStyle/>
        <a:p>
          <a:endParaRPr lang="en-US"/>
        </a:p>
      </dgm:t>
    </dgm:pt>
    <dgm:pt modelId="{E0294C6A-601B-497D-9BF2-0F748C64036B}">
      <dgm:prSet/>
      <dgm:spPr/>
      <dgm:t>
        <a:bodyPr/>
        <a:lstStyle/>
        <a:p>
          <a:r>
            <a:rPr lang="en-US"/>
            <a:t>Learning</a:t>
          </a:r>
        </a:p>
      </dgm:t>
    </dgm:pt>
    <dgm:pt modelId="{4A0CFE87-91C9-438A-A24A-0F9F6DF4BF32}" type="parTrans" cxnId="{76F6D56A-8AA9-4101-AE39-31D96328122A}">
      <dgm:prSet/>
      <dgm:spPr/>
      <dgm:t>
        <a:bodyPr/>
        <a:lstStyle/>
        <a:p>
          <a:endParaRPr lang="en-US"/>
        </a:p>
      </dgm:t>
    </dgm:pt>
    <dgm:pt modelId="{8EE4F1E2-363C-4FE9-ACE4-A89BB869F511}" type="sibTrans" cxnId="{76F6D56A-8AA9-4101-AE39-31D96328122A}">
      <dgm:prSet/>
      <dgm:spPr/>
      <dgm:t>
        <a:bodyPr/>
        <a:lstStyle/>
        <a:p>
          <a:endParaRPr lang="en-US"/>
        </a:p>
      </dgm:t>
    </dgm:pt>
    <dgm:pt modelId="{C3216504-A568-4D94-AC36-C9F28398CB9E}">
      <dgm:prSet/>
      <dgm:spPr/>
      <dgm:t>
        <a:bodyPr/>
        <a:lstStyle/>
        <a:p>
          <a:r>
            <a:rPr lang="en-US"/>
            <a:t>Providing transformative learning for all commissioners and providers</a:t>
          </a:r>
        </a:p>
      </dgm:t>
    </dgm:pt>
    <dgm:pt modelId="{D13E4910-FF5D-4BB5-BA7B-AA7F11B75AF3}" type="parTrans" cxnId="{D90B431F-9760-4D5D-BE51-81E3886A2A9D}">
      <dgm:prSet/>
      <dgm:spPr/>
      <dgm:t>
        <a:bodyPr/>
        <a:lstStyle/>
        <a:p>
          <a:endParaRPr lang="en-US"/>
        </a:p>
      </dgm:t>
    </dgm:pt>
    <dgm:pt modelId="{19148DB8-7B6B-4A7A-8466-5A31B5030949}" type="sibTrans" cxnId="{D90B431F-9760-4D5D-BE51-81E3886A2A9D}">
      <dgm:prSet/>
      <dgm:spPr/>
      <dgm:t>
        <a:bodyPr/>
        <a:lstStyle/>
        <a:p>
          <a:endParaRPr lang="en-US"/>
        </a:p>
      </dgm:t>
    </dgm:pt>
    <dgm:pt modelId="{8B52A755-CCAD-4B32-85D0-7976C2AA9689}">
      <dgm:prSet/>
      <dgm:spPr/>
      <dgm:t>
        <a:bodyPr/>
        <a:lstStyle/>
        <a:p>
          <a:r>
            <a:rPr lang="en-US"/>
            <a:t>Fostering</a:t>
          </a:r>
        </a:p>
      </dgm:t>
    </dgm:pt>
    <dgm:pt modelId="{109A1B68-9521-48AF-ADF3-4A06599EAF3A}" type="parTrans" cxnId="{E6B6199E-5D9D-48E0-AF62-0D415940F8F0}">
      <dgm:prSet/>
      <dgm:spPr/>
      <dgm:t>
        <a:bodyPr/>
        <a:lstStyle/>
        <a:p>
          <a:endParaRPr lang="en-US"/>
        </a:p>
      </dgm:t>
    </dgm:pt>
    <dgm:pt modelId="{F12D0E78-9E52-4B04-99A6-9689FEB71271}" type="sibTrans" cxnId="{E6B6199E-5D9D-48E0-AF62-0D415940F8F0}">
      <dgm:prSet/>
      <dgm:spPr/>
      <dgm:t>
        <a:bodyPr/>
        <a:lstStyle/>
        <a:p>
          <a:endParaRPr lang="en-US"/>
        </a:p>
      </dgm:t>
    </dgm:pt>
    <dgm:pt modelId="{49805890-8DEA-4F9B-BE3C-5676F7B701E4}">
      <dgm:prSet/>
      <dgm:spPr/>
      <dgm:t>
        <a:bodyPr/>
        <a:lstStyle/>
        <a:p>
          <a:r>
            <a:rPr lang="en-US"/>
            <a:t>Fostering new collegiality;</a:t>
          </a:r>
        </a:p>
      </dgm:t>
    </dgm:pt>
    <dgm:pt modelId="{8014C77C-E073-47E3-A38F-C1BF57E693AB}" type="parTrans" cxnId="{884BC7B1-6FDA-4D3E-9E64-93E902AC8AEA}">
      <dgm:prSet/>
      <dgm:spPr/>
      <dgm:t>
        <a:bodyPr/>
        <a:lstStyle/>
        <a:p>
          <a:endParaRPr lang="en-US"/>
        </a:p>
      </dgm:t>
    </dgm:pt>
    <dgm:pt modelId="{C2494012-00F9-4116-9CF5-7E672D9C1946}" type="sibTrans" cxnId="{884BC7B1-6FDA-4D3E-9E64-93E902AC8AEA}">
      <dgm:prSet/>
      <dgm:spPr/>
      <dgm:t>
        <a:bodyPr/>
        <a:lstStyle/>
        <a:p>
          <a:endParaRPr lang="en-US"/>
        </a:p>
      </dgm:t>
    </dgm:pt>
    <dgm:pt modelId="{45C2973B-266C-467D-A60B-58A8AADCA25A}">
      <dgm:prSet/>
      <dgm:spPr/>
      <dgm:t>
        <a:bodyPr/>
        <a:lstStyle/>
        <a:p>
          <a:r>
            <a:rPr lang="en-US"/>
            <a:t>Linking</a:t>
          </a:r>
        </a:p>
      </dgm:t>
    </dgm:pt>
    <dgm:pt modelId="{9F80E32C-2BAC-4F04-A8F9-32295D053BA7}" type="parTrans" cxnId="{8FCBC99C-3029-4C9E-9F67-7D3C85A6E473}">
      <dgm:prSet/>
      <dgm:spPr/>
      <dgm:t>
        <a:bodyPr/>
        <a:lstStyle/>
        <a:p>
          <a:endParaRPr lang="en-US"/>
        </a:p>
      </dgm:t>
    </dgm:pt>
    <dgm:pt modelId="{D6745235-6D10-4B88-AB6E-FDC6712616BD}" type="sibTrans" cxnId="{8FCBC99C-3029-4C9E-9F67-7D3C85A6E473}">
      <dgm:prSet/>
      <dgm:spPr/>
      <dgm:t>
        <a:bodyPr/>
        <a:lstStyle/>
        <a:p>
          <a:endParaRPr lang="en-US"/>
        </a:p>
      </dgm:t>
    </dgm:pt>
    <dgm:pt modelId="{BE57E383-408A-40AA-B589-98E2DDFA3EF5}">
      <dgm:prSet/>
      <dgm:spPr/>
      <dgm:t>
        <a:bodyPr/>
        <a:lstStyle/>
        <a:p>
          <a:r>
            <a:rPr lang="en-US"/>
            <a:t>Linking quality improvement to learning;</a:t>
          </a:r>
        </a:p>
      </dgm:t>
    </dgm:pt>
    <dgm:pt modelId="{417ACC13-2145-4D4A-89C9-9AADF754DB27}" type="parTrans" cxnId="{B535E76A-FB70-4281-9A07-DF7A11EEAF86}">
      <dgm:prSet/>
      <dgm:spPr/>
      <dgm:t>
        <a:bodyPr/>
        <a:lstStyle/>
        <a:p>
          <a:endParaRPr lang="en-US"/>
        </a:p>
      </dgm:t>
    </dgm:pt>
    <dgm:pt modelId="{29D4FE01-4AA2-4EEF-BD98-4BC0A986A29E}" type="sibTrans" cxnId="{B535E76A-FB70-4281-9A07-DF7A11EEAF86}">
      <dgm:prSet/>
      <dgm:spPr/>
      <dgm:t>
        <a:bodyPr/>
        <a:lstStyle/>
        <a:p>
          <a:endParaRPr lang="en-US"/>
        </a:p>
      </dgm:t>
    </dgm:pt>
    <dgm:pt modelId="{A56E6CE5-C64F-4033-BA2C-1F03CFCDF51E}">
      <dgm:prSet/>
      <dgm:spPr/>
      <dgm:t>
        <a:bodyPr/>
        <a:lstStyle/>
        <a:p>
          <a:r>
            <a:rPr lang="en-US"/>
            <a:t>Auditing</a:t>
          </a:r>
        </a:p>
      </dgm:t>
    </dgm:pt>
    <dgm:pt modelId="{32D005E8-C814-42B3-806A-7C3297305278}" type="parTrans" cxnId="{2EF36EAA-F377-4DBE-96C5-E00E6FA41F88}">
      <dgm:prSet/>
      <dgm:spPr/>
      <dgm:t>
        <a:bodyPr/>
        <a:lstStyle/>
        <a:p>
          <a:endParaRPr lang="en-US"/>
        </a:p>
      </dgm:t>
    </dgm:pt>
    <dgm:pt modelId="{0B933069-BCFF-4353-8711-44983D84C92C}" type="sibTrans" cxnId="{2EF36EAA-F377-4DBE-96C5-E00E6FA41F88}">
      <dgm:prSet/>
      <dgm:spPr/>
      <dgm:t>
        <a:bodyPr/>
        <a:lstStyle/>
        <a:p>
          <a:endParaRPr lang="en-US"/>
        </a:p>
      </dgm:t>
    </dgm:pt>
    <dgm:pt modelId="{D29A9ECA-22AC-4A67-A6C7-2B9505C52607}">
      <dgm:prSet/>
      <dgm:spPr/>
      <dgm:t>
        <a:bodyPr/>
        <a:lstStyle/>
        <a:p>
          <a:r>
            <a:rPr lang="en-US"/>
            <a:t>Auditing improvement.</a:t>
          </a:r>
        </a:p>
      </dgm:t>
    </dgm:pt>
    <dgm:pt modelId="{00099921-7CD3-4054-A9DF-CABC3F5EFA8B}" type="parTrans" cxnId="{480243E4-3068-4AD6-87DE-6B81450A13D7}">
      <dgm:prSet/>
      <dgm:spPr/>
      <dgm:t>
        <a:bodyPr/>
        <a:lstStyle/>
        <a:p>
          <a:endParaRPr lang="en-US"/>
        </a:p>
      </dgm:t>
    </dgm:pt>
    <dgm:pt modelId="{6A987C78-1377-400A-AB4F-DE431537A415}" type="sibTrans" cxnId="{480243E4-3068-4AD6-87DE-6B81450A13D7}">
      <dgm:prSet/>
      <dgm:spPr/>
      <dgm:t>
        <a:bodyPr/>
        <a:lstStyle/>
        <a:p>
          <a:endParaRPr lang="en-US"/>
        </a:p>
      </dgm:t>
    </dgm:pt>
    <dgm:pt modelId="{2BFF309A-BEBF-4F38-99ED-ACB8FA633FB2}" type="pres">
      <dgm:prSet presAssocID="{A0AE9619-1CEF-447A-A011-09F7DF5324CC}" presName="Name0" presStyleCnt="0">
        <dgm:presLayoutVars>
          <dgm:dir/>
          <dgm:animLvl val="lvl"/>
          <dgm:resizeHandles val="exact"/>
        </dgm:presLayoutVars>
      </dgm:prSet>
      <dgm:spPr/>
    </dgm:pt>
    <dgm:pt modelId="{720C2BFC-29D1-4DD1-9C39-D186FDDE0702}" type="pres">
      <dgm:prSet presAssocID="{51B80B14-4CA8-41E3-9002-36461CFC0808}" presName="linNode" presStyleCnt="0"/>
      <dgm:spPr/>
    </dgm:pt>
    <dgm:pt modelId="{8463032F-D24E-4BC9-AA37-B7B160B64527}" type="pres">
      <dgm:prSet presAssocID="{51B80B14-4CA8-41E3-9002-36461CFC0808}" presName="parentText" presStyleLbl="alignNode1" presStyleIdx="0" presStyleCnt="9">
        <dgm:presLayoutVars>
          <dgm:chMax val="1"/>
          <dgm:bulletEnabled/>
        </dgm:presLayoutVars>
      </dgm:prSet>
      <dgm:spPr/>
    </dgm:pt>
    <dgm:pt modelId="{C76070BF-B6AC-4E6C-920B-87CF0DDAFCF2}" type="pres">
      <dgm:prSet presAssocID="{51B80B14-4CA8-41E3-9002-36461CFC0808}" presName="descendantText" presStyleLbl="alignAccFollowNode1" presStyleIdx="0" presStyleCnt="9">
        <dgm:presLayoutVars>
          <dgm:bulletEnabled/>
        </dgm:presLayoutVars>
      </dgm:prSet>
      <dgm:spPr/>
    </dgm:pt>
    <dgm:pt modelId="{8D56FF59-E5B3-49A8-ABD9-61EA48FF2356}" type="pres">
      <dgm:prSet presAssocID="{FAD33755-B651-4C8C-9AC6-0997B0DF588E}" presName="sp" presStyleCnt="0"/>
      <dgm:spPr/>
    </dgm:pt>
    <dgm:pt modelId="{4D91B5A9-C287-4143-9366-F739751BE1A9}" type="pres">
      <dgm:prSet presAssocID="{9766836E-9F85-4D02-A5B4-7C778A7682D9}" presName="linNode" presStyleCnt="0"/>
      <dgm:spPr/>
    </dgm:pt>
    <dgm:pt modelId="{A120DF16-FEE3-449D-9A3F-093CCC49E33C}" type="pres">
      <dgm:prSet presAssocID="{9766836E-9F85-4D02-A5B4-7C778A7682D9}" presName="parentText" presStyleLbl="alignNode1" presStyleIdx="1" presStyleCnt="9">
        <dgm:presLayoutVars>
          <dgm:chMax val="1"/>
          <dgm:bulletEnabled/>
        </dgm:presLayoutVars>
      </dgm:prSet>
      <dgm:spPr/>
    </dgm:pt>
    <dgm:pt modelId="{6C129CDA-981A-496B-8384-56A8EE9038A5}" type="pres">
      <dgm:prSet presAssocID="{9766836E-9F85-4D02-A5B4-7C778A7682D9}" presName="descendantText" presStyleLbl="alignAccFollowNode1" presStyleIdx="1" presStyleCnt="9">
        <dgm:presLayoutVars>
          <dgm:bulletEnabled/>
        </dgm:presLayoutVars>
      </dgm:prSet>
      <dgm:spPr/>
    </dgm:pt>
    <dgm:pt modelId="{8D71BAD8-3350-4FC7-A31E-268003E00FB9}" type="pres">
      <dgm:prSet presAssocID="{87B25FAC-913D-420A-BA86-4ECEEE72A567}" presName="sp" presStyleCnt="0"/>
      <dgm:spPr/>
    </dgm:pt>
    <dgm:pt modelId="{98387A66-94FE-498D-A9EC-E0E9F899F3EB}" type="pres">
      <dgm:prSet presAssocID="{20262A32-BFF5-4E2D-8D77-87FC2FABCFB1}" presName="linNode" presStyleCnt="0"/>
      <dgm:spPr/>
    </dgm:pt>
    <dgm:pt modelId="{BD530FD2-355F-41A3-9966-C4E0F06F3E48}" type="pres">
      <dgm:prSet presAssocID="{20262A32-BFF5-4E2D-8D77-87FC2FABCFB1}" presName="parentText" presStyleLbl="alignNode1" presStyleIdx="2" presStyleCnt="9">
        <dgm:presLayoutVars>
          <dgm:chMax val="1"/>
          <dgm:bulletEnabled/>
        </dgm:presLayoutVars>
      </dgm:prSet>
      <dgm:spPr/>
    </dgm:pt>
    <dgm:pt modelId="{CA6D334D-0AA6-4205-8FF5-D3575C937B83}" type="pres">
      <dgm:prSet presAssocID="{20262A32-BFF5-4E2D-8D77-87FC2FABCFB1}" presName="descendantText" presStyleLbl="alignAccFollowNode1" presStyleIdx="2" presStyleCnt="9">
        <dgm:presLayoutVars>
          <dgm:bulletEnabled/>
        </dgm:presLayoutVars>
      </dgm:prSet>
      <dgm:spPr/>
    </dgm:pt>
    <dgm:pt modelId="{A1EB0D81-0FAC-46B3-8C36-C16E29A309E6}" type="pres">
      <dgm:prSet presAssocID="{6C6F8190-AF72-4205-AC13-E694A953BC68}" presName="sp" presStyleCnt="0"/>
      <dgm:spPr/>
    </dgm:pt>
    <dgm:pt modelId="{33FDE06F-148A-4621-8049-864B9B1D076B}" type="pres">
      <dgm:prSet presAssocID="{8115D1BF-8712-4AF7-8396-F3B0F0E9B20A}" presName="linNode" presStyleCnt="0"/>
      <dgm:spPr/>
    </dgm:pt>
    <dgm:pt modelId="{CE8EE6B7-750B-4C9E-B0B9-1D990F852D5A}" type="pres">
      <dgm:prSet presAssocID="{8115D1BF-8712-4AF7-8396-F3B0F0E9B20A}" presName="parentText" presStyleLbl="alignNode1" presStyleIdx="3" presStyleCnt="9">
        <dgm:presLayoutVars>
          <dgm:chMax val="1"/>
          <dgm:bulletEnabled/>
        </dgm:presLayoutVars>
      </dgm:prSet>
      <dgm:spPr/>
    </dgm:pt>
    <dgm:pt modelId="{02DB5722-D646-4194-9888-3F49CB31B4EC}" type="pres">
      <dgm:prSet presAssocID="{8115D1BF-8712-4AF7-8396-F3B0F0E9B20A}" presName="descendantText" presStyleLbl="alignAccFollowNode1" presStyleIdx="3" presStyleCnt="9">
        <dgm:presLayoutVars>
          <dgm:bulletEnabled/>
        </dgm:presLayoutVars>
      </dgm:prSet>
      <dgm:spPr/>
    </dgm:pt>
    <dgm:pt modelId="{3CC2C30C-A4DF-4721-9BC3-AFFC91CFE8AD}" type="pres">
      <dgm:prSet presAssocID="{C09A21D8-2F90-4E6F-AA92-EC92F5FD1A00}" presName="sp" presStyleCnt="0"/>
      <dgm:spPr/>
    </dgm:pt>
    <dgm:pt modelId="{8F069E82-586B-482B-9A9B-A365FB49F09A}" type="pres">
      <dgm:prSet presAssocID="{B67C758D-B728-42C3-B6DC-637C22BE14B6}" presName="linNode" presStyleCnt="0"/>
      <dgm:spPr/>
    </dgm:pt>
    <dgm:pt modelId="{FAE06B2D-8A2D-41D3-8924-0E965A3CCF7F}" type="pres">
      <dgm:prSet presAssocID="{B67C758D-B728-42C3-B6DC-637C22BE14B6}" presName="parentText" presStyleLbl="alignNode1" presStyleIdx="4" presStyleCnt="9">
        <dgm:presLayoutVars>
          <dgm:chMax val="1"/>
          <dgm:bulletEnabled/>
        </dgm:presLayoutVars>
      </dgm:prSet>
      <dgm:spPr/>
    </dgm:pt>
    <dgm:pt modelId="{8047F7E9-AED3-4871-9674-778B31DAB297}" type="pres">
      <dgm:prSet presAssocID="{B67C758D-B728-42C3-B6DC-637C22BE14B6}" presName="descendantText" presStyleLbl="alignAccFollowNode1" presStyleIdx="4" presStyleCnt="9">
        <dgm:presLayoutVars>
          <dgm:bulletEnabled/>
        </dgm:presLayoutVars>
      </dgm:prSet>
      <dgm:spPr/>
    </dgm:pt>
    <dgm:pt modelId="{4E67129E-5199-4D2F-B8E5-A467816E195C}" type="pres">
      <dgm:prSet presAssocID="{88DDEA8D-710C-4AE9-BD91-26AA46CBD735}" presName="sp" presStyleCnt="0"/>
      <dgm:spPr/>
    </dgm:pt>
    <dgm:pt modelId="{2B30D14E-6A21-4A40-ADB7-FB3022F04586}" type="pres">
      <dgm:prSet presAssocID="{E0294C6A-601B-497D-9BF2-0F748C64036B}" presName="linNode" presStyleCnt="0"/>
      <dgm:spPr/>
    </dgm:pt>
    <dgm:pt modelId="{46D85C7E-6BA0-4360-A8CC-17916A86FAA7}" type="pres">
      <dgm:prSet presAssocID="{E0294C6A-601B-497D-9BF2-0F748C64036B}" presName="parentText" presStyleLbl="alignNode1" presStyleIdx="5" presStyleCnt="9">
        <dgm:presLayoutVars>
          <dgm:chMax val="1"/>
          <dgm:bulletEnabled/>
        </dgm:presLayoutVars>
      </dgm:prSet>
      <dgm:spPr/>
    </dgm:pt>
    <dgm:pt modelId="{46695A80-1160-4920-9230-6D22E8CB236D}" type="pres">
      <dgm:prSet presAssocID="{E0294C6A-601B-497D-9BF2-0F748C64036B}" presName="descendantText" presStyleLbl="alignAccFollowNode1" presStyleIdx="5" presStyleCnt="9">
        <dgm:presLayoutVars>
          <dgm:bulletEnabled/>
        </dgm:presLayoutVars>
      </dgm:prSet>
      <dgm:spPr/>
    </dgm:pt>
    <dgm:pt modelId="{01681FC3-0D14-47F6-98C7-5FE7036D9FCD}" type="pres">
      <dgm:prSet presAssocID="{8EE4F1E2-363C-4FE9-ACE4-A89BB869F511}" presName="sp" presStyleCnt="0"/>
      <dgm:spPr/>
    </dgm:pt>
    <dgm:pt modelId="{5C6FDABC-9017-4914-A74E-C8E0C14521E0}" type="pres">
      <dgm:prSet presAssocID="{8B52A755-CCAD-4B32-85D0-7976C2AA9689}" presName="linNode" presStyleCnt="0"/>
      <dgm:spPr/>
    </dgm:pt>
    <dgm:pt modelId="{E682E102-F2CE-4E66-95B9-90DCBE4FE776}" type="pres">
      <dgm:prSet presAssocID="{8B52A755-CCAD-4B32-85D0-7976C2AA9689}" presName="parentText" presStyleLbl="alignNode1" presStyleIdx="6" presStyleCnt="9">
        <dgm:presLayoutVars>
          <dgm:chMax val="1"/>
          <dgm:bulletEnabled/>
        </dgm:presLayoutVars>
      </dgm:prSet>
      <dgm:spPr/>
    </dgm:pt>
    <dgm:pt modelId="{590C7455-7BC8-42CC-840C-81DECDFE2A9F}" type="pres">
      <dgm:prSet presAssocID="{8B52A755-CCAD-4B32-85D0-7976C2AA9689}" presName="descendantText" presStyleLbl="alignAccFollowNode1" presStyleIdx="6" presStyleCnt="9">
        <dgm:presLayoutVars>
          <dgm:bulletEnabled/>
        </dgm:presLayoutVars>
      </dgm:prSet>
      <dgm:spPr/>
    </dgm:pt>
    <dgm:pt modelId="{E9AAFD50-5859-4A01-A86C-E4939785184F}" type="pres">
      <dgm:prSet presAssocID="{F12D0E78-9E52-4B04-99A6-9689FEB71271}" presName="sp" presStyleCnt="0"/>
      <dgm:spPr/>
    </dgm:pt>
    <dgm:pt modelId="{0075FF38-59A5-4066-B15A-65D37C49AD8B}" type="pres">
      <dgm:prSet presAssocID="{45C2973B-266C-467D-A60B-58A8AADCA25A}" presName="linNode" presStyleCnt="0"/>
      <dgm:spPr/>
    </dgm:pt>
    <dgm:pt modelId="{CFC759AF-C594-487A-963B-D38F92666D65}" type="pres">
      <dgm:prSet presAssocID="{45C2973B-266C-467D-A60B-58A8AADCA25A}" presName="parentText" presStyleLbl="alignNode1" presStyleIdx="7" presStyleCnt="9">
        <dgm:presLayoutVars>
          <dgm:chMax val="1"/>
          <dgm:bulletEnabled/>
        </dgm:presLayoutVars>
      </dgm:prSet>
      <dgm:spPr/>
    </dgm:pt>
    <dgm:pt modelId="{614CDF32-D30D-4014-B0E5-5A5EC78904D9}" type="pres">
      <dgm:prSet presAssocID="{45C2973B-266C-467D-A60B-58A8AADCA25A}" presName="descendantText" presStyleLbl="alignAccFollowNode1" presStyleIdx="7" presStyleCnt="9">
        <dgm:presLayoutVars>
          <dgm:bulletEnabled/>
        </dgm:presLayoutVars>
      </dgm:prSet>
      <dgm:spPr/>
    </dgm:pt>
    <dgm:pt modelId="{34812FFB-4C9B-45CC-BFA0-27C0C95DB07A}" type="pres">
      <dgm:prSet presAssocID="{D6745235-6D10-4B88-AB6E-FDC6712616BD}" presName="sp" presStyleCnt="0"/>
      <dgm:spPr/>
    </dgm:pt>
    <dgm:pt modelId="{F500CEA0-45AF-446D-8798-8ED6BD8EF056}" type="pres">
      <dgm:prSet presAssocID="{A56E6CE5-C64F-4033-BA2C-1F03CFCDF51E}" presName="linNode" presStyleCnt="0"/>
      <dgm:spPr/>
    </dgm:pt>
    <dgm:pt modelId="{DD6C02E4-50C7-42E7-98AE-7B355CD299D6}" type="pres">
      <dgm:prSet presAssocID="{A56E6CE5-C64F-4033-BA2C-1F03CFCDF51E}" presName="parentText" presStyleLbl="alignNode1" presStyleIdx="8" presStyleCnt="9">
        <dgm:presLayoutVars>
          <dgm:chMax val="1"/>
          <dgm:bulletEnabled/>
        </dgm:presLayoutVars>
      </dgm:prSet>
      <dgm:spPr/>
    </dgm:pt>
    <dgm:pt modelId="{B7B3A0FF-BCBF-43B4-A2C5-9191EDE1DD96}" type="pres">
      <dgm:prSet presAssocID="{A56E6CE5-C64F-4033-BA2C-1F03CFCDF51E}" presName="descendantText" presStyleLbl="alignAccFollowNode1" presStyleIdx="8" presStyleCnt="9">
        <dgm:presLayoutVars>
          <dgm:bulletEnabled/>
        </dgm:presLayoutVars>
      </dgm:prSet>
      <dgm:spPr/>
    </dgm:pt>
  </dgm:ptLst>
  <dgm:cxnLst>
    <dgm:cxn modelId="{971AFE00-3C85-4F74-9444-F2EAB19B177D}" type="presOf" srcId="{BE57E383-408A-40AA-B589-98E2DDFA3EF5}" destId="{614CDF32-D30D-4014-B0E5-5A5EC78904D9}" srcOrd="0" destOrd="0" presId="urn:microsoft.com/office/officeart/2016/7/layout/VerticalSolidActionList"/>
    <dgm:cxn modelId="{DBF88C06-A127-45B2-B275-6AFC429F9781}" srcId="{51B80B14-4CA8-41E3-9002-36461CFC0808}" destId="{46A1231D-BCDA-47E8-885E-330DB2F32AB3}" srcOrd="0" destOrd="0" parTransId="{AF22FC0A-9A68-423C-8923-9F4C47A0C607}" sibTransId="{E265C222-3C38-4BC2-A1D0-8EF7CD7053FE}"/>
    <dgm:cxn modelId="{B410F607-ECB0-476B-83D3-598CD62488D9}" srcId="{9766836E-9F85-4D02-A5B4-7C778A7682D9}" destId="{D368C905-4DBD-4498-94A7-438E5134D0C4}" srcOrd="0" destOrd="0" parTransId="{17B58A25-21C2-4113-AEAF-C292E4476A37}" sibTransId="{10EAA96C-C08F-45E9-8A36-9B57BDDA0534}"/>
    <dgm:cxn modelId="{4FA1A408-D485-4CFA-A6C1-FB6FA69B567E}" type="presOf" srcId="{49805890-8DEA-4F9B-BE3C-5676F7B701E4}" destId="{590C7455-7BC8-42CC-840C-81DECDFE2A9F}" srcOrd="0" destOrd="0" presId="urn:microsoft.com/office/officeart/2016/7/layout/VerticalSolidActionList"/>
    <dgm:cxn modelId="{595E6F13-2573-42E4-AAFF-9E965DB2A446}" type="presOf" srcId="{20262A32-BFF5-4E2D-8D77-87FC2FABCFB1}" destId="{BD530FD2-355F-41A3-9966-C4E0F06F3E48}" srcOrd="0" destOrd="0" presId="urn:microsoft.com/office/officeart/2016/7/layout/VerticalSolidActionList"/>
    <dgm:cxn modelId="{AAE17514-3550-4479-A894-078678C8FEA5}" type="presOf" srcId="{8B52A755-CCAD-4B32-85D0-7976C2AA9689}" destId="{E682E102-F2CE-4E66-95B9-90DCBE4FE776}" srcOrd="0" destOrd="0" presId="urn:microsoft.com/office/officeart/2016/7/layout/VerticalSolidActionList"/>
    <dgm:cxn modelId="{D90B431F-9760-4D5D-BE51-81E3886A2A9D}" srcId="{E0294C6A-601B-497D-9BF2-0F748C64036B}" destId="{C3216504-A568-4D94-AC36-C9F28398CB9E}" srcOrd="0" destOrd="0" parTransId="{D13E4910-FF5D-4BB5-BA7B-AA7F11B75AF3}" sibTransId="{19148DB8-7B6B-4A7A-8466-5A31B5030949}"/>
    <dgm:cxn modelId="{19D10F21-2030-4A98-8B0F-8EAB9B942125}" type="presOf" srcId="{A0AE9619-1CEF-447A-A011-09F7DF5324CC}" destId="{2BFF309A-BEBF-4F38-99ED-ACB8FA633FB2}" srcOrd="0" destOrd="0" presId="urn:microsoft.com/office/officeart/2016/7/layout/VerticalSolidActionList"/>
    <dgm:cxn modelId="{D3CFED2B-BF5A-4819-88CC-4C97FCB9BE2A}" type="presOf" srcId="{C3216504-A568-4D94-AC36-C9F28398CB9E}" destId="{46695A80-1160-4920-9230-6D22E8CB236D}" srcOrd="0" destOrd="0" presId="urn:microsoft.com/office/officeart/2016/7/layout/VerticalSolidActionList"/>
    <dgm:cxn modelId="{649C1C39-54C3-4C5B-A1BD-83AA6C499D35}" type="presOf" srcId="{46A1231D-BCDA-47E8-885E-330DB2F32AB3}" destId="{C76070BF-B6AC-4E6C-920B-87CF0DDAFCF2}" srcOrd="0" destOrd="0" presId="urn:microsoft.com/office/officeart/2016/7/layout/VerticalSolidActionList"/>
    <dgm:cxn modelId="{7B79E53D-C8AF-4BCA-AD07-DF64F27D99DB}" srcId="{B67C758D-B728-42C3-B6DC-637C22BE14B6}" destId="{04B66539-36A2-4711-920A-D34A08628A4D}" srcOrd="0" destOrd="0" parTransId="{64AAC8AB-C0F2-45E4-8CB5-33319AD2C819}" sibTransId="{1A561FFC-41EB-4B8A-A545-96DEA00CE572}"/>
    <dgm:cxn modelId="{B13E195B-420C-4F67-82AE-7F1FE0850633}" type="presOf" srcId="{51B80B14-4CA8-41E3-9002-36461CFC0808}" destId="{8463032F-D24E-4BC9-AA37-B7B160B64527}" srcOrd="0" destOrd="0" presId="urn:microsoft.com/office/officeart/2016/7/layout/VerticalSolidActionList"/>
    <dgm:cxn modelId="{65851265-044E-438F-BE86-A104E2CDEBFA}" type="presOf" srcId="{B67C758D-B728-42C3-B6DC-637C22BE14B6}" destId="{FAE06B2D-8A2D-41D3-8924-0E965A3CCF7F}" srcOrd="0" destOrd="0" presId="urn:microsoft.com/office/officeart/2016/7/layout/VerticalSolidActionList"/>
    <dgm:cxn modelId="{76F6D56A-8AA9-4101-AE39-31D96328122A}" srcId="{A0AE9619-1CEF-447A-A011-09F7DF5324CC}" destId="{E0294C6A-601B-497D-9BF2-0F748C64036B}" srcOrd="5" destOrd="0" parTransId="{4A0CFE87-91C9-438A-A24A-0F9F6DF4BF32}" sibTransId="{8EE4F1E2-363C-4FE9-ACE4-A89BB869F511}"/>
    <dgm:cxn modelId="{B535E76A-FB70-4281-9A07-DF7A11EEAF86}" srcId="{45C2973B-266C-467D-A60B-58A8AADCA25A}" destId="{BE57E383-408A-40AA-B589-98E2DDFA3EF5}" srcOrd="0" destOrd="0" parTransId="{417ACC13-2145-4D4A-89C9-9AADF754DB27}" sibTransId="{29D4FE01-4AA2-4EEF-BD98-4BC0A986A29E}"/>
    <dgm:cxn modelId="{2C7A2E53-BD86-4107-B92F-27BA2B23AF8A}" type="presOf" srcId="{9FB30029-729E-4485-A05C-6DFB568953D9}" destId="{02DB5722-D646-4194-9888-3F49CB31B4EC}" srcOrd="0" destOrd="0" presId="urn:microsoft.com/office/officeart/2016/7/layout/VerticalSolidActionList"/>
    <dgm:cxn modelId="{B3777E5A-B386-47D7-B3E6-EB0C90F1A5D0}" srcId="{A0AE9619-1CEF-447A-A011-09F7DF5324CC}" destId="{8115D1BF-8712-4AF7-8396-F3B0F0E9B20A}" srcOrd="3" destOrd="0" parTransId="{54ABF471-C510-4373-A6E5-D305D8F93CF1}" sibTransId="{C09A21D8-2F90-4E6F-AA92-EC92F5FD1A00}"/>
    <dgm:cxn modelId="{F0441F86-23B1-42B1-B81D-9B1B2264B5B4}" srcId="{A0AE9619-1CEF-447A-A011-09F7DF5324CC}" destId="{20262A32-BFF5-4E2D-8D77-87FC2FABCFB1}" srcOrd="2" destOrd="0" parTransId="{9E16D7A6-1593-4F2E-B8AD-AB5E7AF76D1C}" sibTransId="{6C6F8190-AF72-4205-AC13-E694A953BC68}"/>
    <dgm:cxn modelId="{610CC786-EA32-4A4B-BFCD-A24182AC5543}" type="presOf" srcId="{A56E6CE5-C64F-4033-BA2C-1F03CFCDF51E}" destId="{DD6C02E4-50C7-42E7-98AE-7B355CD299D6}" srcOrd="0" destOrd="0" presId="urn:microsoft.com/office/officeart/2016/7/layout/VerticalSolidActionList"/>
    <dgm:cxn modelId="{791E7799-2085-4595-A2C6-9A1019316CF3}" srcId="{8115D1BF-8712-4AF7-8396-F3B0F0E9B20A}" destId="{9FB30029-729E-4485-A05C-6DFB568953D9}" srcOrd="0" destOrd="0" parTransId="{DC39818A-63E3-4C15-AAB4-0D0CD3DBCE5E}" sibTransId="{BD8153DF-4B0C-4111-B7D3-D95A78A1DFE6}"/>
    <dgm:cxn modelId="{026A129B-5D3A-42BA-9444-BA816B4743A5}" srcId="{20262A32-BFF5-4E2D-8D77-87FC2FABCFB1}" destId="{6B2570D7-7C11-4049-B03E-1EB5A189F2FC}" srcOrd="0" destOrd="0" parTransId="{674CE70D-01D3-4375-AEBE-A4953389A9E9}" sibTransId="{A7229376-83CF-45D2-8FD6-3E2356086DAB}"/>
    <dgm:cxn modelId="{4AC18B9C-988D-4362-8E4F-3387A477059C}" type="presOf" srcId="{D368C905-4DBD-4498-94A7-438E5134D0C4}" destId="{6C129CDA-981A-496B-8384-56A8EE9038A5}" srcOrd="0" destOrd="0" presId="urn:microsoft.com/office/officeart/2016/7/layout/VerticalSolidActionList"/>
    <dgm:cxn modelId="{8FCBC99C-3029-4C9E-9F67-7D3C85A6E473}" srcId="{A0AE9619-1CEF-447A-A011-09F7DF5324CC}" destId="{45C2973B-266C-467D-A60B-58A8AADCA25A}" srcOrd="7" destOrd="0" parTransId="{9F80E32C-2BAC-4F04-A8F9-32295D053BA7}" sibTransId="{D6745235-6D10-4B88-AB6E-FDC6712616BD}"/>
    <dgm:cxn modelId="{01FF889D-ED70-4811-8648-25B67A0FA1B6}" type="presOf" srcId="{45C2973B-266C-467D-A60B-58A8AADCA25A}" destId="{CFC759AF-C594-487A-963B-D38F92666D65}" srcOrd="0" destOrd="0" presId="urn:microsoft.com/office/officeart/2016/7/layout/VerticalSolidActionList"/>
    <dgm:cxn modelId="{E6B6199E-5D9D-48E0-AF62-0D415940F8F0}" srcId="{A0AE9619-1CEF-447A-A011-09F7DF5324CC}" destId="{8B52A755-CCAD-4B32-85D0-7976C2AA9689}" srcOrd="6" destOrd="0" parTransId="{109A1B68-9521-48AF-ADF3-4A06599EAF3A}" sibTransId="{F12D0E78-9E52-4B04-99A6-9689FEB71271}"/>
    <dgm:cxn modelId="{2EF36EAA-F377-4DBE-96C5-E00E6FA41F88}" srcId="{A0AE9619-1CEF-447A-A011-09F7DF5324CC}" destId="{A56E6CE5-C64F-4033-BA2C-1F03CFCDF51E}" srcOrd="8" destOrd="0" parTransId="{32D005E8-C814-42B3-806A-7C3297305278}" sibTransId="{0B933069-BCFF-4353-8711-44983D84C92C}"/>
    <dgm:cxn modelId="{884BC7B1-6FDA-4D3E-9E64-93E902AC8AEA}" srcId="{8B52A755-CCAD-4B32-85D0-7976C2AA9689}" destId="{49805890-8DEA-4F9B-BE3C-5676F7B701E4}" srcOrd="0" destOrd="0" parTransId="{8014C77C-E073-47E3-A38F-C1BF57E693AB}" sibTransId="{C2494012-00F9-4116-9CF5-7E672D9C1946}"/>
    <dgm:cxn modelId="{6EE248B4-DD6A-406E-A97F-6A47E19571E6}" type="presOf" srcId="{8115D1BF-8712-4AF7-8396-F3B0F0E9B20A}" destId="{CE8EE6B7-750B-4C9E-B0B9-1D990F852D5A}" srcOrd="0" destOrd="0" presId="urn:microsoft.com/office/officeart/2016/7/layout/VerticalSolidActionList"/>
    <dgm:cxn modelId="{E4761DBB-8742-417C-B624-2BA40D8B4427}" srcId="{A0AE9619-1CEF-447A-A011-09F7DF5324CC}" destId="{9766836E-9F85-4D02-A5B4-7C778A7682D9}" srcOrd="1" destOrd="0" parTransId="{F9A7C6ED-FC8A-42FB-A921-00CBE512DEF6}" sibTransId="{87B25FAC-913D-420A-BA86-4ECEEE72A567}"/>
    <dgm:cxn modelId="{73B7C8C5-D562-449C-BD35-8CF308701AB2}" srcId="{A0AE9619-1CEF-447A-A011-09F7DF5324CC}" destId="{B67C758D-B728-42C3-B6DC-637C22BE14B6}" srcOrd="4" destOrd="0" parTransId="{E1D96605-E243-4DD4-8F58-208A1CAFC6A2}" sibTransId="{88DDEA8D-710C-4AE9-BD91-26AA46CBD735}"/>
    <dgm:cxn modelId="{0867BED5-7FA7-4852-8883-2E7DDBB1C802}" type="presOf" srcId="{D29A9ECA-22AC-4A67-A6C7-2B9505C52607}" destId="{B7B3A0FF-BCBF-43B4-A2C5-9191EDE1DD96}" srcOrd="0" destOrd="0" presId="urn:microsoft.com/office/officeart/2016/7/layout/VerticalSolidActionList"/>
    <dgm:cxn modelId="{7CEAB7E2-7F1B-423E-8545-0577C2DE5122}" srcId="{A0AE9619-1CEF-447A-A011-09F7DF5324CC}" destId="{51B80B14-4CA8-41E3-9002-36461CFC0808}" srcOrd="0" destOrd="0" parTransId="{A83F6830-8AAD-4BFF-871D-31B99139B907}" sibTransId="{FAD33755-B651-4C8C-9AC6-0997B0DF588E}"/>
    <dgm:cxn modelId="{AC1640E4-78CC-4861-8EA7-6300D19D9F46}" type="presOf" srcId="{9766836E-9F85-4D02-A5B4-7C778A7682D9}" destId="{A120DF16-FEE3-449D-9A3F-093CCC49E33C}" srcOrd="0" destOrd="0" presId="urn:microsoft.com/office/officeart/2016/7/layout/VerticalSolidActionList"/>
    <dgm:cxn modelId="{480243E4-3068-4AD6-87DE-6B81450A13D7}" srcId="{A56E6CE5-C64F-4033-BA2C-1F03CFCDF51E}" destId="{D29A9ECA-22AC-4A67-A6C7-2B9505C52607}" srcOrd="0" destOrd="0" parTransId="{00099921-7CD3-4054-A9DF-CABC3F5EFA8B}" sibTransId="{6A987C78-1377-400A-AB4F-DE431537A415}"/>
    <dgm:cxn modelId="{F11E1FEF-84EA-4A72-A24B-263438DE39B6}" type="presOf" srcId="{6B2570D7-7C11-4049-B03E-1EB5A189F2FC}" destId="{CA6D334D-0AA6-4205-8FF5-D3575C937B83}" srcOrd="0" destOrd="0" presId="urn:microsoft.com/office/officeart/2016/7/layout/VerticalSolidActionList"/>
    <dgm:cxn modelId="{FB0824F1-F8C6-4133-8F38-6F47E65BE3D0}" type="presOf" srcId="{04B66539-36A2-4711-920A-D34A08628A4D}" destId="{8047F7E9-AED3-4871-9674-778B31DAB297}" srcOrd="0" destOrd="0" presId="urn:microsoft.com/office/officeart/2016/7/layout/VerticalSolidActionList"/>
    <dgm:cxn modelId="{D63A7EF9-D72B-465D-B700-A8CA344C65DA}" type="presOf" srcId="{E0294C6A-601B-497D-9BF2-0F748C64036B}" destId="{46D85C7E-6BA0-4360-A8CC-17916A86FAA7}" srcOrd="0" destOrd="0" presId="urn:microsoft.com/office/officeart/2016/7/layout/VerticalSolidActionList"/>
    <dgm:cxn modelId="{C4573DC7-EA72-498B-8AB0-070135DF161A}" type="presParOf" srcId="{2BFF309A-BEBF-4F38-99ED-ACB8FA633FB2}" destId="{720C2BFC-29D1-4DD1-9C39-D186FDDE0702}" srcOrd="0" destOrd="0" presId="urn:microsoft.com/office/officeart/2016/7/layout/VerticalSolidActionList"/>
    <dgm:cxn modelId="{CE92269B-BE8C-49C6-8B83-3650B94663AD}" type="presParOf" srcId="{720C2BFC-29D1-4DD1-9C39-D186FDDE0702}" destId="{8463032F-D24E-4BC9-AA37-B7B160B64527}" srcOrd="0" destOrd="0" presId="urn:microsoft.com/office/officeart/2016/7/layout/VerticalSolidActionList"/>
    <dgm:cxn modelId="{5476666D-237D-4AC6-A13C-D5369E93B7DE}" type="presParOf" srcId="{720C2BFC-29D1-4DD1-9C39-D186FDDE0702}" destId="{C76070BF-B6AC-4E6C-920B-87CF0DDAFCF2}" srcOrd="1" destOrd="0" presId="urn:microsoft.com/office/officeart/2016/7/layout/VerticalSolidActionList"/>
    <dgm:cxn modelId="{F4CE6939-E171-4E49-8EC0-92027F71990B}" type="presParOf" srcId="{2BFF309A-BEBF-4F38-99ED-ACB8FA633FB2}" destId="{8D56FF59-E5B3-49A8-ABD9-61EA48FF2356}" srcOrd="1" destOrd="0" presId="urn:microsoft.com/office/officeart/2016/7/layout/VerticalSolidActionList"/>
    <dgm:cxn modelId="{4CF1E027-1889-41C8-ABF5-36429A56A5BF}" type="presParOf" srcId="{2BFF309A-BEBF-4F38-99ED-ACB8FA633FB2}" destId="{4D91B5A9-C287-4143-9366-F739751BE1A9}" srcOrd="2" destOrd="0" presId="urn:microsoft.com/office/officeart/2016/7/layout/VerticalSolidActionList"/>
    <dgm:cxn modelId="{EFD4993E-6317-4D4A-8636-D7722D04AC57}" type="presParOf" srcId="{4D91B5A9-C287-4143-9366-F739751BE1A9}" destId="{A120DF16-FEE3-449D-9A3F-093CCC49E33C}" srcOrd="0" destOrd="0" presId="urn:microsoft.com/office/officeart/2016/7/layout/VerticalSolidActionList"/>
    <dgm:cxn modelId="{0677A048-E9F6-45B1-A2FB-85F20B5286AE}" type="presParOf" srcId="{4D91B5A9-C287-4143-9366-F739751BE1A9}" destId="{6C129CDA-981A-496B-8384-56A8EE9038A5}" srcOrd="1" destOrd="0" presId="urn:microsoft.com/office/officeart/2016/7/layout/VerticalSolidActionList"/>
    <dgm:cxn modelId="{F83586F8-86CF-4938-A538-3571D547BA35}" type="presParOf" srcId="{2BFF309A-BEBF-4F38-99ED-ACB8FA633FB2}" destId="{8D71BAD8-3350-4FC7-A31E-268003E00FB9}" srcOrd="3" destOrd="0" presId="urn:microsoft.com/office/officeart/2016/7/layout/VerticalSolidActionList"/>
    <dgm:cxn modelId="{033DC10C-73F6-4BC0-A47B-6C027F90E148}" type="presParOf" srcId="{2BFF309A-BEBF-4F38-99ED-ACB8FA633FB2}" destId="{98387A66-94FE-498D-A9EC-E0E9F899F3EB}" srcOrd="4" destOrd="0" presId="urn:microsoft.com/office/officeart/2016/7/layout/VerticalSolidActionList"/>
    <dgm:cxn modelId="{FA7CCC7B-DD14-423D-9F86-836006BF0906}" type="presParOf" srcId="{98387A66-94FE-498D-A9EC-E0E9F899F3EB}" destId="{BD530FD2-355F-41A3-9966-C4E0F06F3E48}" srcOrd="0" destOrd="0" presId="urn:microsoft.com/office/officeart/2016/7/layout/VerticalSolidActionList"/>
    <dgm:cxn modelId="{45117036-BC89-4C60-B0D3-6A1CF709A33A}" type="presParOf" srcId="{98387A66-94FE-498D-A9EC-E0E9F899F3EB}" destId="{CA6D334D-0AA6-4205-8FF5-D3575C937B83}" srcOrd="1" destOrd="0" presId="urn:microsoft.com/office/officeart/2016/7/layout/VerticalSolidActionList"/>
    <dgm:cxn modelId="{D31E5DCB-A83F-47DE-A407-D780ED02EDA4}" type="presParOf" srcId="{2BFF309A-BEBF-4F38-99ED-ACB8FA633FB2}" destId="{A1EB0D81-0FAC-46B3-8C36-C16E29A309E6}" srcOrd="5" destOrd="0" presId="urn:microsoft.com/office/officeart/2016/7/layout/VerticalSolidActionList"/>
    <dgm:cxn modelId="{FF87D306-9EDB-4FF4-B81C-2B8998DF8C74}" type="presParOf" srcId="{2BFF309A-BEBF-4F38-99ED-ACB8FA633FB2}" destId="{33FDE06F-148A-4621-8049-864B9B1D076B}" srcOrd="6" destOrd="0" presId="urn:microsoft.com/office/officeart/2016/7/layout/VerticalSolidActionList"/>
    <dgm:cxn modelId="{EBDD4B99-7559-49FF-8494-3C3D80A6BD87}" type="presParOf" srcId="{33FDE06F-148A-4621-8049-864B9B1D076B}" destId="{CE8EE6B7-750B-4C9E-B0B9-1D990F852D5A}" srcOrd="0" destOrd="0" presId="urn:microsoft.com/office/officeart/2016/7/layout/VerticalSolidActionList"/>
    <dgm:cxn modelId="{B67590E0-1175-4A3D-BE39-7FAE9B080B4B}" type="presParOf" srcId="{33FDE06F-148A-4621-8049-864B9B1D076B}" destId="{02DB5722-D646-4194-9888-3F49CB31B4EC}" srcOrd="1" destOrd="0" presId="urn:microsoft.com/office/officeart/2016/7/layout/VerticalSolidActionList"/>
    <dgm:cxn modelId="{605F4A5B-4BAF-46BA-B1F2-4E6F0792961D}" type="presParOf" srcId="{2BFF309A-BEBF-4F38-99ED-ACB8FA633FB2}" destId="{3CC2C30C-A4DF-4721-9BC3-AFFC91CFE8AD}" srcOrd="7" destOrd="0" presId="urn:microsoft.com/office/officeart/2016/7/layout/VerticalSolidActionList"/>
    <dgm:cxn modelId="{2ACD6568-222A-4C07-83D8-096083FEECAA}" type="presParOf" srcId="{2BFF309A-BEBF-4F38-99ED-ACB8FA633FB2}" destId="{8F069E82-586B-482B-9A9B-A365FB49F09A}" srcOrd="8" destOrd="0" presId="urn:microsoft.com/office/officeart/2016/7/layout/VerticalSolidActionList"/>
    <dgm:cxn modelId="{50F4FF10-F335-4D53-9D04-57517336134A}" type="presParOf" srcId="{8F069E82-586B-482B-9A9B-A365FB49F09A}" destId="{FAE06B2D-8A2D-41D3-8924-0E965A3CCF7F}" srcOrd="0" destOrd="0" presId="urn:microsoft.com/office/officeart/2016/7/layout/VerticalSolidActionList"/>
    <dgm:cxn modelId="{8EEBEACF-1AE2-4991-83FE-B6D39EF1691C}" type="presParOf" srcId="{8F069E82-586B-482B-9A9B-A365FB49F09A}" destId="{8047F7E9-AED3-4871-9674-778B31DAB297}" srcOrd="1" destOrd="0" presId="urn:microsoft.com/office/officeart/2016/7/layout/VerticalSolidActionList"/>
    <dgm:cxn modelId="{BC3A54B1-114B-4784-AEF3-DFBA75BC9F77}" type="presParOf" srcId="{2BFF309A-BEBF-4F38-99ED-ACB8FA633FB2}" destId="{4E67129E-5199-4D2F-B8E5-A467816E195C}" srcOrd="9" destOrd="0" presId="urn:microsoft.com/office/officeart/2016/7/layout/VerticalSolidActionList"/>
    <dgm:cxn modelId="{D0ED855A-20FB-446F-ADA6-1C464100DE53}" type="presParOf" srcId="{2BFF309A-BEBF-4F38-99ED-ACB8FA633FB2}" destId="{2B30D14E-6A21-4A40-ADB7-FB3022F04586}" srcOrd="10" destOrd="0" presId="urn:microsoft.com/office/officeart/2016/7/layout/VerticalSolidActionList"/>
    <dgm:cxn modelId="{9E730D91-711D-4CBF-AAAF-E9A3FF4CCA6E}" type="presParOf" srcId="{2B30D14E-6A21-4A40-ADB7-FB3022F04586}" destId="{46D85C7E-6BA0-4360-A8CC-17916A86FAA7}" srcOrd="0" destOrd="0" presId="urn:microsoft.com/office/officeart/2016/7/layout/VerticalSolidActionList"/>
    <dgm:cxn modelId="{DB4793FB-46D7-4BB2-9D84-7AB4CA85FBF8}" type="presParOf" srcId="{2B30D14E-6A21-4A40-ADB7-FB3022F04586}" destId="{46695A80-1160-4920-9230-6D22E8CB236D}" srcOrd="1" destOrd="0" presId="urn:microsoft.com/office/officeart/2016/7/layout/VerticalSolidActionList"/>
    <dgm:cxn modelId="{B756D857-BDBA-4E28-A39A-C8771150B1A0}" type="presParOf" srcId="{2BFF309A-BEBF-4F38-99ED-ACB8FA633FB2}" destId="{01681FC3-0D14-47F6-98C7-5FE7036D9FCD}" srcOrd="11" destOrd="0" presId="urn:microsoft.com/office/officeart/2016/7/layout/VerticalSolidActionList"/>
    <dgm:cxn modelId="{1FA0AAB5-5287-419A-A89B-5C18C2B6B579}" type="presParOf" srcId="{2BFF309A-BEBF-4F38-99ED-ACB8FA633FB2}" destId="{5C6FDABC-9017-4914-A74E-C8E0C14521E0}" srcOrd="12" destOrd="0" presId="urn:microsoft.com/office/officeart/2016/7/layout/VerticalSolidActionList"/>
    <dgm:cxn modelId="{4EA1E020-CB52-42BE-84E6-E739D1E19EAD}" type="presParOf" srcId="{5C6FDABC-9017-4914-A74E-C8E0C14521E0}" destId="{E682E102-F2CE-4E66-95B9-90DCBE4FE776}" srcOrd="0" destOrd="0" presId="urn:microsoft.com/office/officeart/2016/7/layout/VerticalSolidActionList"/>
    <dgm:cxn modelId="{3068BBF4-5FF7-42E3-8B06-F1067EE788D5}" type="presParOf" srcId="{5C6FDABC-9017-4914-A74E-C8E0C14521E0}" destId="{590C7455-7BC8-42CC-840C-81DECDFE2A9F}" srcOrd="1" destOrd="0" presId="urn:microsoft.com/office/officeart/2016/7/layout/VerticalSolidActionList"/>
    <dgm:cxn modelId="{5D0728DE-4C8F-4B20-98B8-C74D8789C149}" type="presParOf" srcId="{2BFF309A-BEBF-4F38-99ED-ACB8FA633FB2}" destId="{E9AAFD50-5859-4A01-A86C-E4939785184F}" srcOrd="13" destOrd="0" presId="urn:microsoft.com/office/officeart/2016/7/layout/VerticalSolidActionList"/>
    <dgm:cxn modelId="{0FE5A9E0-2EBE-453E-AD37-4E79CF18B6BC}" type="presParOf" srcId="{2BFF309A-BEBF-4F38-99ED-ACB8FA633FB2}" destId="{0075FF38-59A5-4066-B15A-65D37C49AD8B}" srcOrd="14" destOrd="0" presId="urn:microsoft.com/office/officeart/2016/7/layout/VerticalSolidActionList"/>
    <dgm:cxn modelId="{6A17F60C-CD61-4463-A315-AD9F03165530}" type="presParOf" srcId="{0075FF38-59A5-4066-B15A-65D37C49AD8B}" destId="{CFC759AF-C594-487A-963B-D38F92666D65}" srcOrd="0" destOrd="0" presId="urn:microsoft.com/office/officeart/2016/7/layout/VerticalSolidActionList"/>
    <dgm:cxn modelId="{A7EE6F4E-FA80-40DE-B315-A2E13FD454B3}" type="presParOf" srcId="{0075FF38-59A5-4066-B15A-65D37C49AD8B}" destId="{614CDF32-D30D-4014-B0E5-5A5EC78904D9}" srcOrd="1" destOrd="0" presId="urn:microsoft.com/office/officeart/2016/7/layout/VerticalSolidActionList"/>
    <dgm:cxn modelId="{7EAF279B-BF64-4F24-9A62-1E858C2E185D}" type="presParOf" srcId="{2BFF309A-BEBF-4F38-99ED-ACB8FA633FB2}" destId="{34812FFB-4C9B-45CC-BFA0-27C0C95DB07A}" srcOrd="15" destOrd="0" presId="urn:microsoft.com/office/officeart/2016/7/layout/VerticalSolidActionList"/>
    <dgm:cxn modelId="{A58AC8B5-CF60-48FB-886A-7C9E3D997F7C}" type="presParOf" srcId="{2BFF309A-BEBF-4F38-99ED-ACB8FA633FB2}" destId="{F500CEA0-45AF-446D-8798-8ED6BD8EF056}" srcOrd="16" destOrd="0" presId="urn:microsoft.com/office/officeart/2016/7/layout/VerticalSolidActionList"/>
    <dgm:cxn modelId="{C3BC7960-346F-4B8C-BE85-24D0149ABB03}" type="presParOf" srcId="{F500CEA0-45AF-446D-8798-8ED6BD8EF056}" destId="{DD6C02E4-50C7-42E7-98AE-7B355CD299D6}" srcOrd="0" destOrd="0" presId="urn:microsoft.com/office/officeart/2016/7/layout/VerticalSolidActionList"/>
    <dgm:cxn modelId="{74A15E69-0175-400D-8E98-395099D6E1CF}" type="presParOf" srcId="{F500CEA0-45AF-446D-8798-8ED6BD8EF056}" destId="{B7B3A0FF-BCBF-43B4-A2C5-9191EDE1DD9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6053F-D684-4F2E-8FE2-8601872312CC}">
      <dsp:nvSpPr>
        <dsp:cNvPr id="0" name=""/>
        <dsp:cNvSpPr/>
      </dsp:nvSpPr>
      <dsp:spPr>
        <a:xfrm>
          <a:off x="0" y="1787241"/>
          <a:ext cx="6666833" cy="312062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Relational contracting requires </a:t>
          </a:r>
        </a:p>
      </dsp:txBody>
      <dsp:txXfrm>
        <a:off x="0" y="1787241"/>
        <a:ext cx="6666833" cy="1685138"/>
      </dsp:txXfrm>
    </dsp:sp>
    <dsp:sp modelId="{EBD33CB1-548D-4155-9457-5492422695B3}">
      <dsp:nvSpPr>
        <dsp:cNvPr id="0" name=""/>
        <dsp:cNvSpPr/>
      </dsp:nvSpPr>
      <dsp:spPr>
        <a:xfrm>
          <a:off x="3255" y="3179597"/>
          <a:ext cx="2220107" cy="225511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An appreciation that personal, professional and social values influence the nature and process of the working relationship</a:t>
          </a:r>
        </a:p>
      </dsp:txBody>
      <dsp:txXfrm>
        <a:off x="3255" y="3179597"/>
        <a:ext cx="2220107" cy="2255118"/>
      </dsp:txXfrm>
    </dsp:sp>
    <dsp:sp modelId="{B870CBEB-DC67-409F-BE30-91A9FF4ACD44}">
      <dsp:nvSpPr>
        <dsp:cNvPr id="0" name=""/>
        <dsp:cNvSpPr/>
      </dsp:nvSpPr>
      <dsp:spPr>
        <a:xfrm>
          <a:off x="2223362" y="3179597"/>
          <a:ext cx="2220107" cy="225511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The importance of building relationships over time, trust has to be established or anticipated  - there has to be a history and a future.</a:t>
          </a:r>
        </a:p>
      </dsp:txBody>
      <dsp:txXfrm>
        <a:off x="2223362" y="3179597"/>
        <a:ext cx="2220107" cy="2255118"/>
      </dsp:txXfrm>
    </dsp:sp>
    <dsp:sp modelId="{6F87D882-432E-46C3-AB44-9D7FBBAAC64E}">
      <dsp:nvSpPr>
        <dsp:cNvPr id="0" name=""/>
        <dsp:cNvSpPr/>
      </dsp:nvSpPr>
      <dsp:spPr>
        <a:xfrm>
          <a:off x="4443470" y="3179597"/>
          <a:ext cx="2220107" cy="225511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Mutual trust is greater than individual self-interest</a:t>
          </a:r>
        </a:p>
      </dsp:txBody>
      <dsp:txXfrm>
        <a:off x="4443470" y="3179597"/>
        <a:ext cx="2220107" cy="2255118"/>
      </dsp:txXfrm>
    </dsp:sp>
    <dsp:sp modelId="{2A708014-1502-44C6-A715-B5678A36B1D3}">
      <dsp:nvSpPr>
        <dsp:cNvPr id="0" name=""/>
        <dsp:cNvSpPr/>
      </dsp:nvSpPr>
      <dsp:spPr>
        <a:xfrm rot="10800000">
          <a:off x="0" y="612"/>
          <a:ext cx="6666833" cy="2384454"/>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i="1" kern="1200"/>
            <a:t>A shared identity and common value system; mutual dependence and trust; risk-sharing; a presumption of the incompleteness of the contract; a commitment to managing contractual arrangements; and to extensive communication</a:t>
          </a:r>
          <a:r>
            <a:rPr lang="en-GB" sz="1800" b="1" kern="1200"/>
            <a:t>.</a:t>
          </a:r>
          <a:endParaRPr lang="en-US" sz="1800" b="1" kern="1200"/>
        </a:p>
      </dsp:txBody>
      <dsp:txXfrm rot="10800000">
        <a:off x="0" y="612"/>
        <a:ext cx="6666833" cy="1549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B56F9-771E-4A97-844A-3F214E3B2059}">
      <dsp:nvSpPr>
        <dsp:cNvPr id="0" name=""/>
        <dsp:cNvSpPr/>
      </dsp:nvSpPr>
      <dsp:spPr>
        <a:xfrm>
          <a:off x="0" y="665"/>
          <a:ext cx="6666833" cy="155788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49E0FFE-A7C9-417F-90EF-5992C914D6AC}">
      <dsp:nvSpPr>
        <dsp:cNvPr id="0" name=""/>
        <dsp:cNvSpPr/>
      </dsp:nvSpPr>
      <dsp:spPr>
        <a:xfrm>
          <a:off x="306044" y="176043"/>
          <a:ext cx="1285595" cy="12267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A652F3C-CCCD-426F-BA4F-12C2B7EFEC1F}">
      <dsp:nvSpPr>
        <dsp:cNvPr id="0" name=""/>
        <dsp:cNvSpPr/>
      </dsp:nvSpPr>
      <dsp:spPr>
        <a:xfrm>
          <a:off x="1799354" y="665"/>
          <a:ext cx="4867478"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889000">
            <a:lnSpc>
              <a:spcPct val="100000"/>
            </a:lnSpc>
            <a:spcBef>
              <a:spcPct val="0"/>
            </a:spcBef>
            <a:spcAft>
              <a:spcPct val="35000"/>
            </a:spcAft>
            <a:buNone/>
          </a:pPr>
          <a:r>
            <a:rPr lang="en-GB" sz="2000" b="1" kern="1200"/>
            <a:t>A system is an ensemble of interdependent and interacting parts that is actively organised in terms of the goal</a:t>
          </a:r>
          <a:endParaRPr lang="en-US" sz="2000" kern="1200"/>
        </a:p>
      </dsp:txBody>
      <dsp:txXfrm>
        <a:off x="1799354" y="665"/>
        <a:ext cx="4867478" cy="1557882"/>
      </dsp:txXfrm>
    </dsp:sp>
    <dsp:sp modelId="{70191F2D-4924-4711-B5FA-4142F149B481}">
      <dsp:nvSpPr>
        <dsp:cNvPr id="0" name=""/>
        <dsp:cNvSpPr/>
      </dsp:nvSpPr>
      <dsp:spPr>
        <a:xfrm>
          <a:off x="0" y="1948018"/>
          <a:ext cx="6666833" cy="155788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D2C4442-C4C8-403D-9479-01109AAEF5C1}">
      <dsp:nvSpPr>
        <dsp:cNvPr id="0" name=""/>
        <dsp:cNvSpPr/>
      </dsp:nvSpPr>
      <dsp:spPr>
        <a:xfrm>
          <a:off x="471259" y="2298542"/>
          <a:ext cx="856835" cy="8568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C862F9-038F-4943-9B26-A8F93FF1FEB4}">
      <dsp:nvSpPr>
        <dsp:cNvPr id="0" name=""/>
        <dsp:cNvSpPr/>
      </dsp:nvSpPr>
      <dsp:spPr>
        <a:xfrm>
          <a:off x="1799354" y="1948018"/>
          <a:ext cx="4867478"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889000">
            <a:lnSpc>
              <a:spcPct val="100000"/>
            </a:lnSpc>
            <a:spcBef>
              <a:spcPct val="0"/>
            </a:spcBef>
            <a:spcAft>
              <a:spcPct val="35000"/>
            </a:spcAft>
            <a:buNone/>
          </a:pPr>
          <a:r>
            <a:rPr lang="en-GB" sz="2000" b="1" kern="1200"/>
            <a:t>Primary task = the way the systems proposes to engage with these aims</a:t>
          </a:r>
          <a:endParaRPr lang="en-US" sz="2000" kern="1200"/>
        </a:p>
      </dsp:txBody>
      <dsp:txXfrm>
        <a:off x="1799354" y="1948018"/>
        <a:ext cx="4867478" cy="1557882"/>
      </dsp:txXfrm>
    </dsp:sp>
    <dsp:sp modelId="{83186D86-59DD-40AE-8A7B-2D93012926EB}">
      <dsp:nvSpPr>
        <dsp:cNvPr id="0" name=""/>
        <dsp:cNvSpPr/>
      </dsp:nvSpPr>
      <dsp:spPr>
        <a:xfrm>
          <a:off x="0" y="3895371"/>
          <a:ext cx="6666833" cy="155788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8E6573A-829C-4F43-BF92-0FD40462C338}">
      <dsp:nvSpPr>
        <dsp:cNvPr id="0" name=""/>
        <dsp:cNvSpPr/>
      </dsp:nvSpPr>
      <dsp:spPr>
        <a:xfrm>
          <a:off x="362599" y="4146026"/>
          <a:ext cx="1074154" cy="1056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FBC684-AFE8-458F-9217-1A855C77A584}">
      <dsp:nvSpPr>
        <dsp:cNvPr id="0" name=""/>
        <dsp:cNvSpPr/>
      </dsp:nvSpPr>
      <dsp:spPr>
        <a:xfrm>
          <a:off x="1799354" y="3895371"/>
          <a:ext cx="4867478"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889000">
            <a:lnSpc>
              <a:spcPct val="100000"/>
            </a:lnSpc>
            <a:spcBef>
              <a:spcPct val="0"/>
            </a:spcBef>
            <a:spcAft>
              <a:spcPct val="35000"/>
            </a:spcAft>
            <a:buNone/>
          </a:pPr>
          <a:r>
            <a:rPr lang="en-GB" sz="2000" b="1" kern="1200"/>
            <a:t>Creating, finding, or discovering new, more adaptive and viable, ideas and ways of thinking and acting collaboratively</a:t>
          </a:r>
          <a:endParaRPr lang="en-US" sz="2000" b="1" kern="1200"/>
        </a:p>
      </dsp:txBody>
      <dsp:txXfrm>
        <a:off x="1799354" y="3895371"/>
        <a:ext cx="4867478" cy="1557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B3868-8255-4FEA-80B0-34768FBF9E1E}">
      <dsp:nvSpPr>
        <dsp:cNvPr id="0" name=""/>
        <dsp:cNvSpPr/>
      </dsp:nvSpPr>
      <dsp:spPr>
        <a:xfrm>
          <a:off x="0" y="665"/>
          <a:ext cx="6666833" cy="155788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D5D4CD-C829-4C29-934A-475873020484}">
      <dsp:nvSpPr>
        <dsp:cNvPr id="0" name=""/>
        <dsp:cNvSpPr/>
      </dsp:nvSpPr>
      <dsp:spPr>
        <a:xfrm>
          <a:off x="471259" y="351189"/>
          <a:ext cx="856835" cy="856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2528031-4013-4F5A-B9E7-D38FFB683533}">
      <dsp:nvSpPr>
        <dsp:cNvPr id="0" name=""/>
        <dsp:cNvSpPr/>
      </dsp:nvSpPr>
      <dsp:spPr>
        <a:xfrm>
          <a:off x="1799354" y="665"/>
          <a:ext cx="4867478"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977900">
            <a:lnSpc>
              <a:spcPct val="100000"/>
            </a:lnSpc>
            <a:spcBef>
              <a:spcPct val="0"/>
            </a:spcBef>
            <a:spcAft>
              <a:spcPct val="35000"/>
            </a:spcAft>
            <a:buNone/>
          </a:pPr>
          <a:r>
            <a:rPr lang="en-GB" sz="2200" b="1" kern="1200"/>
            <a:t>Transactional – two systems acting on each other, the parts relating to each other (at every level)</a:t>
          </a:r>
          <a:endParaRPr lang="en-US" sz="2200" b="1" kern="1200"/>
        </a:p>
      </dsp:txBody>
      <dsp:txXfrm>
        <a:off x="1799354" y="665"/>
        <a:ext cx="4867478" cy="1557882"/>
      </dsp:txXfrm>
    </dsp:sp>
    <dsp:sp modelId="{F9632CA1-1635-454A-BD9B-72753F9D8CA7}">
      <dsp:nvSpPr>
        <dsp:cNvPr id="0" name=""/>
        <dsp:cNvSpPr/>
      </dsp:nvSpPr>
      <dsp:spPr>
        <a:xfrm>
          <a:off x="0" y="1948018"/>
          <a:ext cx="6666833" cy="155788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6C9F836-F4F9-48AD-B17D-5192CD29999F}">
      <dsp:nvSpPr>
        <dsp:cNvPr id="0" name=""/>
        <dsp:cNvSpPr/>
      </dsp:nvSpPr>
      <dsp:spPr>
        <a:xfrm>
          <a:off x="471259" y="2298542"/>
          <a:ext cx="856835" cy="8568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C5B1B72-CDC2-4463-B01B-F035F99DAD4D}">
      <dsp:nvSpPr>
        <dsp:cNvPr id="0" name=""/>
        <dsp:cNvSpPr/>
      </dsp:nvSpPr>
      <dsp:spPr>
        <a:xfrm>
          <a:off x="1868205" y="1973092"/>
          <a:ext cx="4750138" cy="143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977900">
            <a:lnSpc>
              <a:spcPct val="100000"/>
            </a:lnSpc>
            <a:spcBef>
              <a:spcPct val="0"/>
            </a:spcBef>
            <a:spcAft>
              <a:spcPct val="35000"/>
            </a:spcAft>
            <a:buNone/>
          </a:pPr>
          <a:r>
            <a:rPr lang="en-GB" sz="2200" b="1" kern="1200"/>
            <a:t>Commissioners and providers may have different definitions of the primary task</a:t>
          </a:r>
          <a:endParaRPr lang="en-US" sz="2200" b="1" kern="1200"/>
        </a:p>
      </dsp:txBody>
      <dsp:txXfrm>
        <a:off x="1868205" y="1973092"/>
        <a:ext cx="4750138" cy="1431211"/>
      </dsp:txXfrm>
    </dsp:sp>
    <dsp:sp modelId="{38D2E18C-EDC1-4060-B733-CBCC3657D131}">
      <dsp:nvSpPr>
        <dsp:cNvPr id="0" name=""/>
        <dsp:cNvSpPr/>
      </dsp:nvSpPr>
      <dsp:spPr>
        <a:xfrm>
          <a:off x="4799429" y="1948018"/>
          <a:ext cx="1867403"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755650">
            <a:lnSpc>
              <a:spcPct val="100000"/>
            </a:lnSpc>
            <a:spcBef>
              <a:spcPct val="0"/>
            </a:spcBef>
            <a:spcAft>
              <a:spcPct val="35000"/>
            </a:spcAft>
            <a:buNone/>
          </a:pPr>
          <a:endParaRPr lang="en-US" sz="1700" kern="1200"/>
        </a:p>
      </dsp:txBody>
      <dsp:txXfrm>
        <a:off x="4799429" y="1948018"/>
        <a:ext cx="1867403" cy="1557882"/>
      </dsp:txXfrm>
    </dsp:sp>
    <dsp:sp modelId="{07E13193-1ACD-46EF-8847-528B5AF3028F}">
      <dsp:nvSpPr>
        <dsp:cNvPr id="0" name=""/>
        <dsp:cNvSpPr/>
      </dsp:nvSpPr>
      <dsp:spPr>
        <a:xfrm>
          <a:off x="0" y="3885541"/>
          <a:ext cx="6666833" cy="155788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B69AC07-954D-4B0E-B47E-97A1055E95CF}">
      <dsp:nvSpPr>
        <dsp:cNvPr id="0" name=""/>
        <dsp:cNvSpPr/>
      </dsp:nvSpPr>
      <dsp:spPr>
        <a:xfrm>
          <a:off x="362599" y="4146022"/>
          <a:ext cx="1152811" cy="10369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319051B-BF37-45B9-8BB0-FEEA5DE2D837}">
      <dsp:nvSpPr>
        <dsp:cNvPr id="0" name=""/>
        <dsp:cNvSpPr/>
      </dsp:nvSpPr>
      <dsp:spPr>
        <a:xfrm>
          <a:off x="1799354" y="3895371"/>
          <a:ext cx="4867478" cy="155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76" tIns="164876" rIns="164876" bIns="164876" numCol="1" spcCol="1270" anchor="ctr" anchorCtr="0">
          <a:noAutofit/>
        </a:bodyPr>
        <a:lstStyle/>
        <a:p>
          <a:pPr marL="0" lvl="0" indent="0" algn="l" defTabSz="977900">
            <a:lnSpc>
              <a:spcPct val="100000"/>
            </a:lnSpc>
            <a:spcBef>
              <a:spcPct val="0"/>
            </a:spcBef>
            <a:spcAft>
              <a:spcPct val="35000"/>
            </a:spcAft>
            <a:buNone/>
          </a:pPr>
          <a:r>
            <a:rPr lang="en-GB" sz="2200" b="1" kern="1200"/>
            <a:t>Relational - one system with 2 sub-systems acting together, neither has ascendancy</a:t>
          </a:r>
          <a:endParaRPr lang="en-US" sz="2200" b="1" kern="1200"/>
        </a:p>
      </dsp:txBody>
      <dsp:txXfrm>
        <a:off x="1799354" y="3895371"/>
        <a:ext cx="4867478" cy="1557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D5708-8696-4C67-952C-355844B0BD81}">
      <dsp:nvSpPr>
        <dsp:cNvPr id="0" name=""/>
        <dsp:cNvSpPr/>
      </dsp:nvSpPr>
      <dsp:spPr>
        <a:xfrm>
          <a:off x="2801" y="558579"/>
          <a:ext cx="2068239" cy="180822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effectLst/>
              <a:latin typeface="+mn-lt"/>
              <a:ea typeface="Aptos" panose="020B0004020202020204" pitchFamily="34" charset="0"/>
              <a:cs typeface="Times New Roman" panose="02020603050405020304" pitchFamily="18" charset="0"/>
            </a:rPr>
            <a:t>3 E’s : </a:t>
          </a:r>
        </a:p>
        <a:p>
          <a:pPr marL="0" lvl="0" indent="0" algn="ctr" defTabSz="889000">
            <a:lnSpc>
              <a:spcPct val="90000"/>
            </a:lnSpc>
            <a:spcBef>
              <a:spcPct val="0"/>
            </a:spcBef>
            <a:spcAft>
              <a:spcPts val="0"/>
            </a:spcAft>
            <a:buNone/>
          </a:pPr>
          <a:r>
            <a:rPr lang="en-GB" sz="2000" b="1" kern="1200">
              <a:effectLst/>
              <a:latin typeface="+mn-lt"/>
              <a:ea typeface="Aptos" panose="020B0004020202020204" pitchFamily="34" charset="0"/>
              <a:cs typeface="Times New Roman" panose="02020603050405020304" pitchFamily="18" charset="0"/>
            </a:rPr>
            <a:t>Economy</a:t>
          </a:r>
        </a:p>
        <a:p>
          <a:pPr marL="0" lvl="0" indent="0" algn="ctr" defTabSz="889000">
            <a:lnSpc>
              <a:spcPct val="90000"/>
            </a:lnSpc>
            <a:spcBef>
              <a:spcPct val="0"/>
            </a:spcBef>
            <a:spcAft>
              <a:spcPts val="0"/>
            </a:spcAft>
            <a:buNone/>
          </a:pPr>
          <a:r>
            <a:rPr lang="en-GB" sz="2000" b="1" kern="1200">
              <a:effectLst/>
              <a:latin typeface="+mn-lt"/>
              <a:ea typeface="Aptos" panose="020B0004020202020204" pitchFamily="34" charset="0"/>
              <a:cs typeface="Times New Roman" panose="02020603050405020304" pitchFamily="18" charset="0"/>
            </a:rPr>
            <a:t>Efficiency Effectiveness</a:t>
          </a:r>
          <a:endParaRPr lang="en-US" sz="2000" b="1" kern="1200"/>
        </a:p>
      </dsp:txBody>
      <dsp:txXfrm>
        <a:off x="305688" y="823387"/>
        <a:ext cx="1462465" cy="1278608"/>
      </dsp:txXfrm>
    </dsp:sp>
    <dsp:sp modelId="{D949DA75-6A9B-4A83-91D0-1E0CAE23AD27}">
      <dsp:nvSpPr>
        <dsp:cNvPr id="0" name=""/>
        <dsp:cNvSpPr/>
      </dsp:nvSpPr>
      <dsp:spPr>
        <a:xfrm>
          <a:off x="836134" y="2566891"/>
          <a:ext cx="401574" cy="432130"/>
        </a:xfrm>
        <a:prstGeom prst="mathPlus">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889363" y="2735731"/>
        <a:ext cx="295116" cy="94450"/>
      </dsp:txXfrm>
    </dsp:sp>
    <dsp:sp modelId="{22FFC4BE-5616-4272-9179-DC51695DCB89}">
      <dsp:nvSpPr>
        <dsp:cNvPr id="0" name=""/>
        <dsp:cNvSpPr/>
      </dsp:nvSpPr>
      <dsp:spPr>
        <a:xfrm>
          <a:off x="2801" y="3199108"/>
          <a:ext cx="2068239" cy="1808224"/>
        </a:xfrm>
        <a:prstGeom prst="ellipse">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a:latin typeface="+mn-lt"/>
              <a:ea typeface="Aptos" panose="020B0004020202020204" pitchFamily="34" charset="0"/>
              <a:cs typeface="Times New Roman" panose="02020603050405020304" pitchFamily="18" charset="0"/>
            </a:rPr>
            <a:t>4 C’s :</a:t>
          </a:r>
        </a:p>
        <a:p>
          <a:pPr marL="0" lvl="0" indent="0" algn="ctr" defTabSz="800100">
            <a:lnSpc>
              <a:spcPct val="90000"/>
            </a:lnSpc>
            <a:spcBef>
              <a:spcPct val="0"/>
            </a:spcBef>
            <a:spcAft>
              <a:spcPct val="35000"/>
            </a:spcAft>
            <a:buNone/>
          </a:pPr>
          <a:r>
            <a:rPr lang="en-GB" sz="1800" b="1" kern="1200">
              <a:effectLst/>
              <a:latin typeface="+mn-lt"/>
              <a:ea typeface="Aptos" panose="020B0004020202020204" pitchFamily="34" charset="0"/>
              <a:cs typeface="Times New Roman" panose="02020603050405020304" pitchFamily="18" charset="0"/>
            </a:rPr>
            <a:t>Challenge Comparison Consultation Competition</a:t>
          </a:r>
          <a:endParaRPr lang="en-US" sz="1800" b="1" kern="1200"/>
        </a:p>
      </dsp:txBody>
      <dsp:txXfrm>
        <a:off x="305688" y="3463916"/>
        <a:ext cx="1462465" cy="1278608"/>
      </dsp:txXfrm>
    </dsp:sp>
    <dsp:sp modelId="{DC6C3584-E6EE-4A04-AB0A-ECD60E7D0E2D}">
      <dsp:nvSpPr>
        <dsp:cNvPr id="0" name=""/>
        <dsp:cNvSpPr/>
      </dsp:nvSpPr>
      <dsp:spPr>
        <a:xfrm>
          <a:off x="1936708" y="2644378"/>
          <a:ext cx="403975" cy="277159"/>
        </a:xfrm>
        <a:prstGeom prst="rightArrow">
          <a:avLst>
            <a:gd name="adj1" fmla="val 60000"/>
            <a:gd name="adj2" fmla="val 5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36708" y="2699810"/>
        <a:ext cx="320827" cy="166295"/>
      </dsp:txXfrm>
    </dsp:sp>
    <dsp:sp modelId="{354B8A33-B64D-462C-B5B9-84B84F905CC0}">
      <dsp:nvSpPr>
        <dsp:cNvPr id="0" name=""/>
        <dsp:cNvSpPr/>
      </dsp:nvSpPr>
      <dsp:spPr>
        <a:xfrm>
          <a:off x="2743519" y="876758"/>
          <a:ext cx="3924021" cy="4140914"/>
        </a:xfrm>
        <a:prstGeom prst="ellips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effectLst/>
              <a:latin typeface="Aptos" panose="020B0004020202020204" pitchFamily="34" charset="0"/>
            </a:rPr>
            <a:t>A definition of commissioning that encompasses procurement, purchasing, and contracting, which can sometimes become ends in themselves and may not inherently progress towards relational commissioning</a:t>
          </a:r>
          <a:endParaRPr lang="en-GB" sz="2000" b="1" kern="1200"/>
        </a:p>
      </dsp:txBody>
      <dsp:txXfrm>
        <a:off x="3318179" y="1483181"/>
        <a:ext cx="2774701" cy="29280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BE34F-42CE-4571-A2A3-894EFC748B86}">
      <dsp:nvSpPr>
        <dsp:cNvPr id="0" name=""/>
        <dsp:cNvSpPr/>
      </dsp:nvSpPr>
      <dsp:spPr>
        <a:xfrm>
          <a:off x="2477007" y="2405636"/>
          <a:ext cx="1832307" cy="183230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Effective contractual relationships</a:t>
          </a:r>
          <a:endParaRPr lang="en-GB" sz="1600" b="1" kern="1200"/>
        </a:p>
      </dsp:txBody>
      <dsp:txXfrm>
        <a:off x="2745342" y="2673971"/>
        <a:ext cx="1295637" cy="1295637"/>
      </dsp:txXfrm>
    </dsp:sp>
    <dsp:sp modelId="{A6C130C1-D1E1-41B2-986C-1C1BC8562C8A}">
      <dsp:nvSpPr>
        <dsp:cNvPr id="0" name=""/>
        <dsp:cNvSpPr/>
      </dsp:nvSpPr>
      <dsp:spPr>
        <a:xfrm rot="11700000">
          <a:off x="844204" y="2592226"/>
          <a:ext cx="1601280" cy="52220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3BAE60-5585-4D52-B8F1-F23E1C8530E3}">
      <dsp:nvSpPr>
        <dsp:cNvPr id="0" name=""/>
        <dsp:cNvSpPr/>
      </dsp:nvSpPr>
      <dsp:spPr>
        <a:xfrm>
          <a:off x="1139" y="1949832"/>
          <a:ext cx="1740691" cy="139255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a:t>Collaborative relationships at lower levels of staff</a:t>
          </a:r>
          <a:endParaRPr lang="en-GB" sz="1600" b="1" kern="1200"/>
        </a:p>
      </dsp:txBody>
      <dsp:txXfrm>
        <a:off x="41925" y="1990618"/>
        <a:ext cx="1659119" cy="1310981"/>
      </dsp:txXfrm>
    </dsp:sp>
    <dsp:sp modelId="{C0B621A1-6F93-48BC-BCC5-2B29AE5C0CFF}">
      <dsp:nvSpPr>
        <dsp:cNvPr id="0" name=""/>
        <dsp:cNvSpPr/>
      </dsp:nvSpPr>
      <dsp:spPr>
        <a:xfrm rot="14700000">
          <a:off x="1827586" y="1420278"/>
          <a:ext cx="1601280" cy="522207"/>
        </a:xfrm>
        <a:prstGeom prst="leftArrow">
          <a:avLst>
            <a:gd name="adj1" fmla="val 60000"/>
            <a:gd name="adj2" fmla="val 50000"/>
          </a:avLst>
        </a:prstGeom>
        <a:solidFill>
          <a:schemeClr val="accent4">
            <a:hueOff val="2199979"/>
            <a:satOff val="-9734"/>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320665-F1B5-4C79-892F-47C348329D87}">
      <dsp:nvSpPr>
        <dsp:cNvPr id="0" name=""/>
        <dsp:cNvSpPr/>
      </dsp:nvSpPr>
      <dsp:spPr>
        <a:xfrm>
          <a:off x="1419515" y="259478"/>
          <a:ext cx="1740691" cy="1392553"/>
        </a:xfrm>
        <a:prstGeom prst="roundRect">
          <a:avLst>
            <a:gd name="adj" fmla="val 10000"/>
          </a:avLst>
        </a:prstGeom>
        <a:solidFill>
          <a:schemeClr val="accent4">
            <a:hueOff val="2199979"/>
            <a:satOff val="-9734"/>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a:t>Mutual advantage</a:t>
          </a:r>
          <a:endParaRPr lang="en-GB" sz="1600" b="1" kern="1200"/>
        </a:p>
      </dsp:txBody>
      <dsp:txXfrm>
        <a:off x="1460301" y="300264"/>
        <a:ext cx="1659119" cy="1310981"/>
      </dsp:txXfrm>
    </dsp:sp>
    <dsp:sp modelId="{DD1C182E-162A-448B-B638-BCE129DFD57D}">
      <dsp:nvSpPr>
        <dsp:cNvPr id="0" name=""/>
        <dsp:cNvSpPr/>
      </dsp:nvSpPr>
      <dsp:spPr>
        <a:xfrm rot="17700000">
          <a:off x="3357455" y="1420278"/>
          <a:ext cx="1601280" cy="522207"/>
        </a:xfrm>
        <a:prstGeom prst="leftArrow">
          <a:avLst>
            <a:gd name="adj1" fmla="val 60000"/>
            <a:gd name="adj2" fmla="val 50000"/>
          </a:avLst>
        </a:prstGeom>
        <a:solidFill>
          <a:schemeClr val="accent4">
            <a:hueOff val="4399958"/>
            <a:satOff val="-19468"/>
            <a:lumOff val="-32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307755-1CAB-4898-A080-4E12E006FB57}">
      <dsp:nvSpPr>
        <dsp:cNvPr id="0" name=""/>
        <dsp:cNvSpPr/>
      </dsp:nvSpPr>
      <dsp:spPr>
        <a:xfrm>
          <a:off x="3626115" y="259478"/>
          <a:ext cx="1740691" cy="1392553"/>
        </a:xfrm>
        <a:prstGeom prst="roundRect">
          <a:avLst>
            <a:gd name="adj" fmla="val 10000"/>
          </a:avLst>
        </a:prstGeom>
        <a:solidFill>
          <a:schemeClr val="accent4">
            <a:hueOff val="4399958"/>
            <a:satOff val="-19468"/>
            <a:lumOff val="-32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a:t>Success with difficult to meet needs cases</a:t>
          </a:r>
          <a:endParaRPr lang="en-GB" sz="1600" b="1" kern="1200"/>
        </a:p>
      </dsp:txBody>
      <dsp:txXfrm>
        <a:off x="3666901" y="300264"/>
        <a:ext cx="1659119" cy="1310981"/>
      </dsp:txXfrm>
    </dsp:sp>
    <dsp:sp modelId="{F4F23A83-EA66-4203-9BE8-36EE01627545}">
      <dsp:nvSpPr>
        <dsp:cNvPr id="0" name=""/>
        <dsp:cNvSpPr/>
      </dsp:nvSpPr>
      <dsp:spPr>
        <a:xfrm rot="20700000">
          <a:off x="4340837" y="2592226"/>
          <a:ext cx="1601280" cy="522207"/>
        </a:xfrm>
        <a:prstGeom prst="leftArrow">
          <a:avLst>
            <a:gd name="adj1" fmla="val 60000"/>
            <a:gd name="adj2" fmla="val 50000"/>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DF1DA-607A-456D-9F80-01864A5AC576}">
      <dsp:nvSpPr>
        <dsp:cNvPr id="0" name=""/>
        <dsp:cNvSpPr/>
      </dsp:nvSpPr>
      <dsp:spPr>
        <a:xfrm>
          <a:off x="5044491" y="1949832"/>
          <a:ext cx="1740691" cy="1392553"/>
        </a:xfrm>
        <a:prstGeom prst="roundRect">
          <a:avLst>
            <a:gd name="adj" fmla="val 10000"/>
          </a:avLst>
        </a:prstGeom>
        <a:solidFill>
          <a:schemeClr val="accent4">
            <a:hueOff val="6599937"/>
            <a:satOff val="-29202"/>
            <a:lumOff val="-4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a:t>Pivotal, respectful relationships between key senior staff members</a:t>
          </a:r>
          <a:endParaRPr lang="en-GB" sz="1600" b="1" kern="1200"/>
        </a:p>
      </dsp:txBody>
      <dsp:txXfrm>
        <a:off x="5085277" y="1990618"/>
        <a:ext cx="1659119" cy="13109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D5708-8696-4C67-952C-355844B0BD81}">
      <dsp:nvSpPr>
        <dsp:cNvPr id="0" name=""/>
        <dsp:cNvSpPr/>
      </dsp:nvSpPr>
      <dsp:spPr>
        <a:xfrm>
          <a:off x="2220" y="429939"/>
          <a:ext cx="4708764" cy="255038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a:t>Different language to describe the role, for example, being a ‘facilitator’, ‘enabler’ or ‘connector’. The ideas add up to a paradigm shift in thinking about their role and how to drive improvement in health and care services.</a:t>
          </a:r>
          <a:endParaRPr lang="en-US" sz="1700" b="1" kern="1200"/>
        </a:p>
      </dsp:txBody>
      <dsp:txXfrm>
        <a:off x="691803" y="803434"/>
        <a:ext cx="3329598" cy="1803391"/>
      </dsp:txXfrm>
    </dsp:sp>
    <dsp:sp modelId="{D949DA75-6A9B-4A83-91D0-1E0CAE23AD27}">
      <dsp:nvSpPr>
        <dsp:cNvPr id="0" name=""/>
        <dsp:cNvSpPr/>
      </dsp:nvSpPr>
      <dsp:spPr>
        <a:xfrm>
          <a:off x="2079233" y="3057984"/>
          <a:ext cx="554738" cy="554738"/>
        </a:xfrm>
        <a:prstGeom prst="mathPlus">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52764" y="3270116"/>
        <a:ext cx="407676" cy="130474"/>
      </dsp:txXfrm>
    </dsp:sp>
    <dsp:sp modelId="{22FFC4BE-5616-4272-9179-DC51695DCB89}">
      <dsp:nvSpPr>
        <dsp:cNvPr id="0" name=""/>
        <dsp:cNvSpPr/>
      </dsp:nvSpPr>
      <dsp:spPr>
        <a:xfrm>
          <a:off x="2220" y="3690386"/>
          <a:ext cx="4708764" cy="2550381"/>
        </a:xfrm>
        <a:prstGeom prst="ellipse">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Bringing stakeholders together to make decisions; </a:t>
          </a:r>
          <a:endParaRPr lang="en-US" sz="1400" b="1" kern="1200"/>
        </a:p>
        <a:p>
          <a:pPr marL="0" lvl="0" indent="0" algn="ctr" defTabSz="622300">
            <a:lnSpc>
              <a:spcPct val="90000"/>
            </a:lnSpc>
            <a:spcBef>
              <a:spcPct val="0"/>
            </a:spcBef>
            <a:spcAft>
              <a:spcPct val="35000"/>
            </a:spcAft>
            <a:buNone/>
          </a:pPr>
          <a:r>
            <a:rPr lang="en-GB" sz="1400" b="1" kern="1200"/>
            <a:t>Fostering close operational partnership between commissioners</a:t>
          </a:r>
        </a:p>
        <a:p>
          <a:pPr marL="0" lvl="0" indent="0" algn="ctr" defTabSz="622300">
            <a:lnSpc>
              <a:spcPct val="90000"/>
            </a:lnSpc>
            <a:spcBef>
              <a:spcPct val="0"/>
            </a:spcBef>
            <a:spcAft>
              <a:spcPct val="35000"/>
            </a:spcAft>
            <a:buNone/>
          </a:pPr>
          <a:r>
            <a:rPr lang="en-GB" sz="1400" b="1" kern="1200"/>
            <a:t> and providers.</a:t>
          </a:r>
          <a:endParaRPr lang="en-US" sz="1400" b="1" kern="1200"/>
        </a:p>
        <a:p>
          <a:pPr marL="0" lvl="0" indent="0" algn="ctr" defTabSz="622300">
            <a:lnSpc>
              <a:spcPct val="90000"/>
            </a:lnSpc>
            <a:spcBef>
              <a:spcPct val="0"/>
            </a:spcBef>
            <a:spcAft>
              <a:spcPct val="35000"/>
            </a:spcAft>
            <a:buNone/>
          </a:pPr>
          <a:r>
            <a:rPr lang="en-GB" sz="1400" b="1" kern="1200"/>
            <a:t>Simplifying financial arrangements.</a:t>
          </a:r>
          <a:endParaRPr lang="en-US" sz="1400" b="1" kern="1200"/>
        </a:p>
        <a:p>
          <a:pPr marL="0" lvl="0" indent="0" algn="ctr" defTabSz="622300">
            <a:lnSpc>
              <a:spcPct val="90000"/>
            </a:lnSpc>
            <a:spcBef>
              <a:spcPct val="0"/>
            </a:spcBef>
            <a:spcAft>
              <a:spcPct val="35000"/>
            </a:spcAft>
            <a:buNone/>
          </a:pPr>
          <a:r>
            <a:rPr lang="en-GB" sz="1400" b="1" kern="1200"/>
            <a:t>Offering improvement support to providers.</a:t>
          </a:r>
          <a:endParaRPr lang="en-US" sz="1400" b="1" kern="1200"/>
        </a:p>
      </dsp:txBody>
      <dsp:txXfrm>
        <a:off x="691803" y="4063881"/>
        <a:ext cx="3329598" cy="1803391"/>
      </dsp:txXfrm>
    </dsp:sp>
    <dsp:sp modelId="{DC6C3584-E6EE-4A04-AB0A-ECD60E7D0E2D}">
      <dsp:nvSpPr>
        <dsp:cNvPr id="0" name=""/>
        <dsp:cNvSpPr/>
      </dsp:nvSpPr>
      <dsp:spPr>
        <a:xfrm>
          <a:off x="4059745" y="3147314"/>
          <a:ext cx="356917" cy="355797"/>
        </a:xfrm>
        <a:prstGeom prst="rightArrow">
          <a:avLst>
            <a:gd name="adj1" fmla="val 60000"/>
            <a:gd name="adj2" fmla="val 5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59745" y="3218473"/>
        <a:ext cx="250178" cy="213479"/>
      </dsp:txXfrm>
    </dsp:sp>
    <dsp:sp modelId="{354B8A33-B64D-462C-B5B9-84B84F905CC0}">
      <dsp:nvSpPr>
        <dsp:cNvPr id="0" name=""/>
        <dsp:cNvSpPr/>
      </dsp:nvSpPr>
      <dsp:spPr>
        <a:xfrm>
          <a:off x="4878535" y="2531709"/>
          <a:ext cx="2189266" cy="1607288"/>
        </a:xfrm>
        <a:prstGeom prst="ellips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a:t>A new ethos of commissioning</a:t>
          </a:r>
        </a:p>
      </dsp:txBody>
      <dsp:txXfrm>
        <a:off x="5199146" y="2767091"/>
        <a:ext cx="1548044" cy="11365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070BF-B6AC-4E6C-920B-87CF0DDAFCF2}">
      <dsp:nvSpPr>
        <dsp:cNvPr id="0" name=""/>
        <dsp:cNvSpPr/>
      </dsp:nvSpPr>
      <dsp:spPr>
        <a:xfrm>
          <a:off x="1333366" y="426"/>
          <a:ext cx="5333466" cy="57521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Shifting from product to learning;</a:t>
          </a:r>
        </a:p>
      </dsp:txBody>
      <dsp:txXfrm>
        <a:off x="1333366" y="426"/>
        <a:ext cx="5333466" cy="575218"/>
      </dsp:txXfrm>
    </dsp:sp>
    <dsp:sp modelId="{8463032F-D24E-4BC9-AA37-B7B160B64527}">
      <dsp:nvSpPr>
        <dsp:cNvPr id="0" name=""/>
        <dsp:cNvSpPr/>
      </dsp:nvSpPr>
      <dsp:spPr>
        <a:xfrm>
          <a:off x="0" y="426"/>
          <a:ext cx="1333366" cy="57521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Shifting</a:t>
          </a:r>
        </a:p>
      </dsp:txBody>
      <dsp:txXfrm>
        <a:off x="0" y="426"/>
        <a:ext cx="1333366" cy="575218"/>
      </dsp:txXfrm>
    </dsp:sp>
    <dsp:sp modelId="{6C129CDA-981A-496B-8384-56A8EE9038A5}">
      <dsp:nvSpPr>
        <dsp:cNvPr id="0" name=""/>
        <dsp:cNvSpPr/>
      </dsp:nvSpPr>
      <dsp:spPr>
        <a:xfrm>
          <a:off x="1333366" y="610157"/>
          <a:ext cx="5333466" cy="575218"/>
        </a:xfrm>
        <a:prstGeom prst="rect">
          <a:avLst/>
        </a:prstGeom>
        <a:solidFill>
          <a:schemeClr val="accent5">
            <a:tint val="40000"/>
            <a:alpha val="90000"/>
            <a:hueOff val="-1493083"/>
            <a:satOff val="333"/>
            <a:lumOff val="50"/>
            <a:alphaOff val="0"/>
          </a:schemeClr>
        </a:solidFill>
        <a:ln w="6350" cap="flat" cmpd="sng" algn="ctr">
          <a:solidFill>
            <a:schemeClr val="accent5">
              <a:tint val="40000"/>
              <a:alpha val="90000"/>
              <a:hueOff val="-1493083"/>
              <a:satOff val="333"/>
              <a:lumOff val="5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Developing explicit skills, attitudes, and abilities as well as knowledge;</a:t>
          </a:r>
        </a:p>
      </dsp:txBody>
      <dsp:txXfrm>
        <a:off x="1333366" y="610157"/>
        <a:ext cx="5333466" cy="575218"/>
      </dsp:txXfrm>
    </dsp:sp>
    <dsp:sp modelId="{A120DF16-FEE3-449D-9A3F-093CCC49E33C}">
      <dsp:nvSpPr>
        <dsp:cNvPr id="0" name=""/>
        <dsp:cNvSpPr/>
      </dsp:nvSpPr>
      <dsp:spPr>
        <a:xfrm>
          <a:off x="0" y="610157"/>
          <a:ext cx="1333366" cy="575218"/>
        </a:xfrm>
        <a:prstGeom prst="rect">
          <a:avLst/>
        </a:prstGeom>
        <a:gradFill rotWithShape="0">
          <a:gsLst>
            <a:gs pos="0">
              <a:schemeClr val="accent5">
                <a:hueOff val="-1519019"/>
                <a:satOff val="-103"/>
                <a:lumOff val="245"/>
                <a:alphaOff val="0"/>
                <a:satMod val="103000"/>
                <a:lumMod val="102000"/>
                <a:tint val="94000"/>
              </a:schemeClr>
            </a:gs>
            <a:gs pos="50000">
              <a:schemeClr val="accent5">
                <a:hueOff val="-1519019"/>
                <a:satOff val="-103"/>
                <a:lumOff val="245"/>
                <a:alphaOff val="0"/>
                <a:satMod val="110000"/>
                <a:lumMod val="100000"/>
                <a:shade val="100000"/>
              </a:schemeClr>
            </a:gs>
            <a:gs pos="100000">
              <a:schemeClr val="accent5">
                <a:hueOff val="-1519019"/>
                <a:satOff val="-103"/>
                <a:lumOff val="245"/>
                <a:alphaOff val="0"/>
                <a:lumMod val="99000"/>
                <a:satMod val="120000"/>
                <a:shade val="78000"/>
              </a:schemeClr>
            </a:gs>
          </a:gsLst>
          <a:lin ang="5400000" scaled="0"/>
        </a:gradFill>
        <a:ln w="6350" cap="flat" cmpd="sng" algn="ctr">
          <a:solidFill>
            <a:schemeClr val="accent5">
              <a:hueOff val="-1519019"/>
              <a:satOff val="-103"/>
              <a:lumOff val="24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Developing</a:t>
          </a:r>
        </a:p>
      </dsp:txBody>
      <dsp:txXfrm>
        <a:off x="0" y="610157"/>
        <a:ext cx="1333366" cy="575218"/>
      </dsp:txXfrm>
    </dsp:sp>
    <dsp:sp modelId="{CA6D334D-0AA6-4205-8FF5-D3575C937B83}">
      <dsp:nvSpPr>
        <dsp:cNvPr id="0" name=""/>
        <dsp:cNvSpPr/>
      </dsp:nvSpPr>
      <dsp:spPr>
        <a:xfrm>
          <a:off x="1333366" y="1219888"/>
          <a:ext cx="5333466" cy="575218"/>
        </a:xfrm>
        <a:prstGeom prst="rect">
          <a:avLst/>
        </a:prstGeom>
        <a:solidFill>
          <a:schemeClr val="accent5">
            <a:tint val="40000"/>
            <a:alpha val="90000"/>
            <a:hueOff val="-2986166"/>
            <a:satOff val="667"/>
            <a:lumOff val="100"/>
            <a:alphaOff val="0"/>
          </a:schemeClr>
        </a:solidFill>
        <a:ln w="6350" cap="flat" cmpd="sng" algn="ctr">
          <a:solidFill>
            <a:schemeClr val="accent5">
              <a:tint val="40000"/>
              <a:alpha val="90000"/>
              <a:hueOff val="-2986166"/>
              <a:satOff val="667"/>
              <a:lumOff val="10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Developing appropriate assessment procedures;</a:t>
          </a:r>
        </a:p>
      </dsp:txBody>
      <dsp:txXfrm>
        <a:off x="1333366" y="1219888"/>
        <a:ext cx="5333466" cy="575218"/>
      </dsp:txXfrm>
    </dsp:sp>
    <dsp:sp modelId="{BD530FD2-355F-41A3-9966-C4E0F06F3E48}">
      <dsp:nvSpPr>
        <dsp:cNvPr id="0" name=""/>
        <dsp:cNvSpPr/>
      </dsp:nvSpPr>
      <dsp:spPr>
        <a:xfrm>
          <a:off x="0" y="1219888"/>
          <a:ext cx="1333366" cy="575218"/>
        </a:xfrm>
        <a:prstGeom prst="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w="6350" cap="flat" cmpd="sng" algn="ctr">
          <a:solidFill>
            <a:schemeClr val="accent5">
              <a:hueOff val="-3038037"/>
              <a:satOff val="-207"/>
              <a:lumOff val="49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Assessing</a:t>
          </a:r>
        </a:p>
      </dsp:txBody>
      <dsp:txXfrm>
        <a:off x="0" y="1219888"/>
        <a:ext cx="1333366" cy="575218"/>
      </dsp:txXfrm>
    </dsp:sp>
    <dsp:sp modelId="{02DB5722-D646-4194-9888-3F49CB31B4EC}">
      <dsp:nvSpPr>
        <dsp:cNvPr id="0" name=""/>
        <dsp:cNvSpPr/>
      </dsp:nvSpPr>
      <dsp:spPr>
        <a:xfrm>
          <a:off x="1333366" y="1829619"/>
          <a:ext cx="5333466" cy="575218"/>
        </a:xfrm>
        <a:prstGeom prst="rect">
          <a:avLst/>
        </a:prstGeom>
        <a:solidFill>
          <a:schemeClr val="accent5">
            <a:tint val="40000"/>
            <a:alpha val="90000"/>
            <a:hueOff val="-4479250"/>
            <a:satOff val="1000"/>
            <a:lumOff val="150"/>
            <a:alphaOff val="0"/>
          </a:schemeClr>
        </a:solidFill>
        <a:ln w="6350" cap="flat" cmpd="sng" algn="ctr">
          <a:solidFill>
            <a:schemeClr val="accent5">
              <a:tint val="40000"/>
              <a:alpha val="90000"/>
              <a:hueOff val="-4479250"/>
              <a:satOff val="1000"/>
              <a:lumOff val="15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Rewarding transformative practice;</a:t>
          </a:r>
        </a:p>
      </dsp:txBody>
      <dsp:txXfrm>
        <a:off x="1333366" y="1829619"/>
        <a:ext cx="5333466" cy="575218"/>
      </dsp:txXfrm>
    </dsp:sp>
    <dsp:sp modelId="{CE8EE6B7-750B-4C9E-B0B9-1D990F852D5A}">
      <dsp:nvSpPr>
        <dsp:cNvPr id="0" name=""/>
        <dsp:cNvSpPr/>
      </dsp:nvSpPr>
      <dsp:spPr>
        <a:xfrm>
          <a:off x="0" y="1829619"/>
          <a:ext cx="1333366" cy="575218"/>
        </a:xfrm>
        <a:prstGeom prst="rect">
          <a:avLst/>
        </a:prstGeom>
        <a:gradFill rotWithShape="0">
          <a:gsLst>
            <a:gs pos="0">
              <a:schemeClr val="accent5">
                <a:hueOff val="-4557056"/>
                <a:satOff val="-310"/>
                <a:lumOff val="735"/>
                <a:alphaOff val="0"/>
                <a:satMod val="103000"/>
                <a:lumMod val="102000"/>
                <a:tint val="94000"/>
              </a:schemeClr>
            </a:gs>
            <a:gs pos="50000">
              <a:schemeClr val="accent5">
                <a:hueOff val="-4557056"/>
                <a:satOff val="-310"/>
                <a:lumOff val="735"/>
                <a:alphaOff val="0"/>
                <a:satMod val="110000"/>
                <a:lumMod val="100000"/>
                <a:shade val="100000"/>
              </a:schemeClr>
            </a:gs>
            <a:gs pos="100000">
              <a:schemeClr val="accent5">
                <a:hueOff val="-4557056"/>
                <a:satOff val="-310"/>
                <a:lumOff val="735"/>
                <a:alphaOff val="0"/>
                <a:lumMod val="99000"/>
                <a:satMod val="120000"/>
                <a:shade val="78000"/>
              </a:schemeClr>
            </a:gs>
          </a:gsLst>
          <a:lin ang="5400000" scaled="0"/>
        </a:gradFill>
        <a:ln w="6350" cap="flat" cmpd="sng" algn="ctr">
          <a:solidFill>
            <a:schemeClr val="accent5">
              <a:hueOff val="-4557056"/>
              <a:satOff val="-310"/>
              <a:lumOff val="7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Rewarding</a:t>
          </a:r>
        </a:p>
      </dsp:txBody>
      <dsp:txXfrm>
        <a:off x="0" y="1829619"/>
        <a:ext cx="1333366" cy="575218"/>
      </dsp:txXfrm>
    </dsp:sp>
    <dsp:sp modelId="{8047F7E9-AED3-4871-9674-778B31DAB297}">
      <dsp:nvSpPr>
        <dsp:cNvPr id="0" name=""/>
        <dsp:cNvSpPr/>
      </dsp:nvSpPr>
      <dsp:spPr>
        <a:xfrm>
          <a:off x="1333366" y="2439350"/>
          <a:ext cx="5333466" cy="575218"/>
        </a:xfrm>
        <a:prstGeom prst="rect">
          <a:avLst/>
        </a:prstGeom>
        <a:solidFill>
          <a:schemeClr val="accent5">
            <a:tint val="40000"/>
            <a:alpha val="90000"/>
            <a:hueOff val="-5972333"/>
            <a:satOff val="1333"/>
            <a:lumOff val="200"/>
            <a:alphaOff val="0"/>
          </a:schemeClr>
        </a:solidFill>
        <a:ln w="6350" cap="flat" cmpd="sng" algn="ctr">
          <a:solidFill>
            <a:schemeClr val="accent5">
              <a:tint val="40000"/>
              <a:alpha val="90000"/>
              <a:hueOff val="-5972333"/>
              <a:satOff val="1333"/>
              <a:lumOff val="20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Encouraging discussion of practice  of both commissioner and provider;</a:t>
          </a:r>
        </a:p>
      </dsp:txBody>
      <dsp:txXfrm>
        <a:off x="1333366" y="2439350"/>
        <a:ext cx="5333466" cy="575218"/>
      </dsp:txXfrm>
    </dsp:sp>
    <dsp:sp modelId="{FAE06B2D-8A2D-41D3-8924-0E965A3CCF7F}">
      <dsp:nvSpPr>
        <dsp:cNvPr id="0" name=""/>
        <dsp:cNvSpPr/>
      </dsp:nvSpPr>
      <dsp:spPr>
        <a:xfrm>
          <a:off x="0" y="2439350"/>
          <a:ext cx="1333366" cy="575218"/>
        </a:xfrm>
        <a:prstGeom prst="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6350" cap="flat" cmpd="sng" algn="ctr">
          <a:solidFill>
            <a:schemeClr val="accent5">
              <a:hueOff val="-6076075"/>
              <a:satOff val="-413"/>
              <a:lumOff val="9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Encouraging</a:t>
          </a:r>
        </a:p>
      </dsp:txBody>
      <dsp:txXfrm>
        <a:off x="0" y="2439350"/>
        <a:ext cx="1333366" cy="575218"/>
      </dsp:txXfrm>
    </dsp:sp>
    <dsp:sp modelId="{46695A80-1160-4920-9230-6D22E8CB236D}">
      <dsp:nvSpPr>
        <dsp:cNvPr id="0" name=""/>
        <dsp:cNvSpPr/>
      </dsp:nvSpPr>
      <dsp:spPr>
        <a:xfrm>
          <a:off x="1333366" y="3049082"/>
          <a:ext cx="5333466" cy="575218"/>
        </a:xfrm>
        <a:prstGeom prst="rect">
          <a:avLst/>
        </a:prstGeom>
        <a:solidFill>
          <a:schemeClr val="accent5">
            <a:tint val="40000"/>
            <a:alpha val="90000"/>
            <a:hueOff val="-7465416"/>
            <a:satOff val="1667"/>
            <a:lumOff val="251"/>
            <a:alphaOff val="0"/>
          </a:schemeClr>
        </a:solidFill>
        <a:ln w="6350" cap="flat" cmpd="sng" algn="ctr">
          <a:solidFill>
            <a:schemeClr val="accent5">
              <a:tint val="40000"/>
              <a:alpha val="90000"/>
              <a:hueOff val="-7465416"/>
              <a:satOff val="1667"/>
              <a:lumOff val="2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Providing transformative learning for all commissioners and providers</a:t>
          </a:r>
        </a:p>
      </dsp:txBody>
      <dsp:txXfrm>
        <a:off x="1333366" y="3049082"/>
        <a:ext cx="5333466" cy="575218"/>
      </dsp:txXfrm>
    </dsp:sp>
    <dsp:sp modelId="{46D85C7E-6BA0-4360-A8CC-17916A86FAA7}">
      <dsp:nvSpPr>
        <dsp:cNvPr id="0" name=""/>
        <dsp:cNvSpPr/>
      </dsp:nvSpPr>
      <dsp:spPr>
        <a:xfrm>
          <a:off x="0" y="3049082"/>
          <a:ext cx="1333366" cy="575218"/>
        </a:xfrm>
        <a:prstGeom prst="rect">
          <a:avLst/>
        </a:prstGeom>
        <a:gradFill rotWithShape="0">
          <a:gsLst>
            <a:gs pos="0">
              <a:schemeClr val="accent5">
                <a:hueOff val="-7595094"/>
                <a:satOff val="-516"/>
                <a:lumOff val="1226"/>
                <a:alphaOff val="0"/>
                <a:satMod val="103000"/>
                <a:lumMod val="102000"/>
                <a:tint val="94000"/>
              </a:schemeClr>
            </a:gs>
            <a:gs pos="50000">
              <a:schemeClr val="accent5">
                <a:hueOff val="-7595094"/>
                <a:satOff val="-516"/>
                <a:lumOff val="1226"/>
                <a:alphaOff val="0"/>
                <a:satMod val="110000"/>
                <a:lumMod val="100000"/>
                <a:shade val="100000"/>
              </a:schemeClr>
            </a:gs>
            <a:gs pos="100000">
              <a:schemeClr val="accent5">
                <a:hueOff val="-7595094"/>
                <a:satOff val="-516"/>
                <a:lumOff val="1226"/>
                <a:alphaOff val="0"/>
                <a:lumMod val="99000"/>
                <a:satMod val="120000"/>
                <a:shade val="78000"/>
              </a:schemeClr>
            </a:gs>
          </a:gsLst>
          <a:lin ang="5400000" scaled="0"/>
        </a:gradFill>
        <a:ln w="6350" cap="flat" cmpd="sng" algn="ctr">
          <a:solidFill>
            <a:schemeClr val="accent5">
              <a:hueOff val="-7595094"/>
              <a:satOff val="-516"/>
              <a:lumOff val="122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Learning</a:t>
          </a:r>
        </a:p>
      </dsp:txBody>
      <dsp:txXfrm>
        <a:off x="0" y="3049082"/>
        <a:ext cx="1333366" cy="575218"/>
      </dsp:txXfrm>
    </dsp:sp>
    <dsp:sp modelId="{590C7455-7BC8-42CC-840C-81DECDFE2A9F}">
      <dsp:nvSpPr>
        <dsp:cNvPr id="0" name=""/>
        <dsp:cNvSpPr/>
      </dsp:nvSpPr>
      <dsp:spPr>
        <a:xfrm>
          <a:off x="1333366" y="3658813"/>
          <a:ext cx="5333466" cy="575218"/>
        </a:xfrm>
        <a:prstGeom prst="rect">
          <a:avLst/>
        </a:prstGeom>
        <a:solidFill>
          <a:schemeClr val="accent5">
            <a:tint val="40000"/>
            <a:alpha val="90000"/>
            <a:hueOff val="-8958499"/>
            <a:satOff val="2000"/>
            <a:lumOff val="301"/>
            <a:alphaOff val="0"/>
          </a:schemeClr>
        </a:solidFill>
        <a:ln w="6350" cap="flat" cmpd="sng" algn="ctr">
          <a:solidFill>
            <a:schemeClr val="accent5">
              <a:tint val="40000"/>
              <a:alpha val="90000"/>
              <a:hueOff val="-8958499"/>
              <a:satOff val="2000"/>
              <a:lumOff val="3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Fostering new collegiality;</a:t>
          </a:r>
        </a:p>
      </dsp:txBody>
      <dsp:txXfrm>
        <a:off x="1333366" y="3658813"/>
        <a:ext cx="5333466" cy="575218"/>
      </dsp:txXfrm>
    </dsp:sp>
    <dsp:sp modelId="{E682E102-F2CE-4E66-95B9-90DCBE4FE776}">
      <dsp:nvSpPr>
        <dsp:cNvPr id="0" name=""/>
        <dsp:cNvSpPr/>
      </dsp:nvSpPr>
      <dsp:spPr>
        <a:xfrm>
          <a:off x="0" y="3658813"/>
          <a:ext cx="1333366" cy="575218"/>
        </a:xfrm>
        <a:prstGeom prst="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w="6350" cap="flat" cmpd="sng" algn="ctr">
          <a:solidFill>
            <a:schemeClr val="accent5">
              <a:hueOff val="-9114112"/>
              <a:satOff val="-620"/>
              <a:lumOff val="1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Fostering</a:t>
          </a:r>
        </a:p>
      </dsp:txBody>
      <dsp:txXfrm>
        <a:off x="0" y="3658813"/>
        <a:ext cx="1333366" cy="575218"/>
      </dsp:txXfrm>
    </dsp:sp>
    <dsp:sp modelId="{614CDF32-D30D-4014-B0E5-5A5EC78904D9}">
      <dsp:nvSpPr>
        <dsp:cNvPr id="0" name=""/>
        <dsp:cNvSpPr/>
      </dsp:nvSpPr>
      <dsp:spPr>
        <a:xfrm>
          <a:off x="1333366" y="4268544"/>
          <a:ext cx="5333466" cy="575218"/>
        </a:xfrm>
        <a:prstGeom prst="rect">
          <a:avLst/>
        </a:prstGeom>
        <a:solidFill>
          <a:schemeClr val="accent5">
            <a:tint val="40000"/>
            <a:alpha val="90000"/>
            <a:hueOff val="-10451582"/>
            <a:satOff val="2334"/>
            <a:lumOff val="351"/>
            <a:alphaOff val="0"/>
          </a:schemeClr>
        </a:solidFill>
        <a:ln w="6350" cap="flat" cmpd="sng" algn="ctr">
          <a:solidFill>
            <a:schemeClr val="accent5">
              <a:tint val="40000"/>
              <a:alpha val="90000"/>
              <a:hueOff val="-10451582"/>
              <a:satOff val="2334"/>
              <a:lumOff val="3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Linking quality improvement to learning;</a:t>
          </a:r>
        </a:p>
      </dsp:txBody>
      <dsp:txXfrm>
        <a:off x="1333366" y="4268544"/>
        <a:ext cx="5333466" cy="575218"/>
      </dsp:txXfrm>
    </dsp:sp>
    <dsp:sp modelId="{CFC759AF-C594-487A-963B-D38F92666D65}">
      <dsp:nvSpPr>
        <dsp:cNvPr id="0" name=""/>
        <dsp:cNvSpPr/>
      </dsp:nvSpPr>
      <dsp:spPr>
        <a:xfrm>
          <a:off x="0" y="4268544"/>
          <a:ext cx="1333366" cy="575218"/>
        </a:xfrm>
        <a:prstGeom prst="rect">
          <a:avLst/>
        </a:prstGeom>
        <a:gradFill rotWithShape="0">
          <a:gsLst>
            <a:gs pos="0">
              <a:schemeClr val="accent5">
                <a:hueOff val="-10633130"/>
                <a:satOff val="-723"/>
                <a:lumOff val="1716"/>
                <a:alphaOff val="0"/>
                <a:satMod val="103000"/>
                <a:lumMod val="102000"/>
                <a:tint val="94000"/>
              </a:schemeClr>
            </a:gs>
            <a:gs pos="50000">
              <a:schemeClr val="accent5">
                <a:hueOff val="-10633130"/>
                <a:satOff val="-723"/>
                <a:lumOff val="1716"/>
                <a:alphaOff val="0"/>
                <a:satMod val="110000"/>
                <a:lumMod val="100000"/>
                <a:shade val="100000"/>
              </a:schemeClr>
            </a:gs>
            <a:gs pos="100000">
              <a:schemeClr val="accent5">
                <a:hueOff val="-10633130"/>
                <a:satOff val="-723"/>
                <a:lumOff val="1716"/>
                <a:alphaOff val="0"/>
                <a:lumMod val="99000"/>
                <a:satMod val="120000"/>
                <a:shade val="78000"/>
              </a:schemeClr>
            </a:gs>
          </a:gsLst>
          <a:lin ang="5400000" scaled="0"/>
        </a:gradFill>
        <a:ln w="6350" cap="flat" cmpd="sng" algn="ctr">
          <a:solidFill>
            <a:schemeClr val="accent5">
              <a:hueOff val="-10633130"/>
              <a:satOff val="-723"/>
              <a:lumOff val="171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Linking</a:t>
          </a:r>
        </a:p>
      </dsp:txBody>
      <dsp:txXfrm>
        <a:off x="0" y="4268544"/>
        <a:ext cx="1333366" cy="575218"/>
      </dsp:txXfrm>
    </dsp:sp>
    <dsp:sp modelId="{B7B3A0FF-BCBF-43B4-A2C5-9191EDE1DD96}">
      <dsp:nvSpPr>
        <dsp:cNvPr id="0" name=""/>
        <dsp:cNvSpPr/>
      </dsp:nvSpPr>
      <dsp:spPr>
        <a:xfrm>
          <a:off x="1333366" y="4878275"/>
          <a:ext cx="5333466" cy="575218"/>
        </a:xfrm>
        <a:prstGeom prst="rect">
          <a:avLst/>
        </a:prstGeom>
        <a:solidFill>
          <a:schemeClr val="accent5">
            <a:tint val="40000"/>
            <a:alpha val="90000"/>
            <a:hueOff val="-11944666"/>
            <a:satOff val="2667"/>
            <a:lumOff val="401"/>
            <a:alphaOff val="0"/>
          </a:schemeClr>
        </a:solidFill>
        <a:ln w="6350" cap="flat" cmpd="sng" algn="ctr">
          <a:solidFill>
            <a:schemeClr val="accent5">
              <a:tint val="40000"/>
              <a:alpha val="90000"/>
              <a:hueOff val="-11944666"/>
              <a:satOff val="2667"/>
              <a:lumOff val="40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484" tIns="146105" rIns="103484" bIns="146105" numCol="1" spcCol="1270" anchor="ctr" anchorCtr="0">
          <a:noAutofit/>
        </a:bodyPr>
        <a:lstStyle/>
        <a:p>
          <a:pPr marL="0" lvl="0" indent="0" algn="l" defTabSz="577850">
            <a:lnSpc>
              <a:spcPct val="90000"/>
            </a:lnSpc>
            <a:spcBef>
              <a:spcPct val="0"/>
            </a:spcBef>
            <a:spcAft>
              <a:spcPct val="35000"/>
            </a:spcAft>
            <a:buNone/>
          </a:pPr>
          <a:r>
            <a:rPr lang="en-US" sz="1300" kern="1200"/>
            <a:t>Auditing improvement.</a:t>
          </a:r>
        </a:p>
      </dsp:txBody>
      <dsp:txXfrm>
        <a:off x="1333366" y="4878275"/>
        <a:ext cx="5333466" cy="575218"/>
      </dsp:txXfrm>
    </dsp:sp>
    <dsp:sp modelId="{DD6C02E4-50C7-42E7-98AE-7B355CD299D6}">
      <dsp:nvSpPr>
        <dsp:cNvPr id="0" name=""/>
        <dsp:cNvSpPr/>
      </dsp:nvSpPr>
      <dsp:spPr>
        <a:xfrm>
          <a:off x="0" y="4878275"/>
          <a:ext cx="1333366" cy="575218"/>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6350" cap="flat" cmpd="sng" algn="ctr">
          <a:solidFill>
            <a:schemeClr val="accent5">
              <a:hueOff val="-12152150"/>
              <a:satOff val="-826"/>
              <a:lumOff val="1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0557" tIns="56819" rIns="70557" bIns="56819" numCol="1" spcCol="1270" anchor="ctr" anchorCtr="0">
          <a:noAutofit/>
        </a:bodyPr>
        <a:lstStyle/>
        <a:p>
          <a:pPr marL="0" lvl="0" indent="0" algn="ctr" defTabSz="711200">
            <a:lnSpc>
              <a:spcPct val="90000"/>
            </a:lnSpc>
            <a:spcBef>
              <a:spcPct val="0"/>
            </a:spcBef>
            <a:spcAft>
              <a:spcPct val="35000"/>
            </a:spcAft>
            <a:buNone/>
          </a:pPr>
          <a:r>
            <a:rPr lang="en-US" sz="1600" kern="1200"/>
            <a:t>Auditing</a:t>
          </a:r>
        </a:p>
      </dsp:txBody>
      <dsp:txXfrm>
        <a:off x="0" y="4878275"/>
        <a:ext cx="1333366" cy="5752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E2E15A-925C-2F94-C514-9D98C2051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B2C996B-4B32-949B-F54C-C394AE5878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2A28AA-1F93-42F6-8D51-B0A64FD0DC0E}" type="datetimeFigureOut">
              <a:rPr lang="en-GB" smtClean="0"/>
              <a:t>19/06/2025</a:t>
            </a:fld>
            <a:endParaRPr lang="en-GB"/>
          </a:p>
        </p:txBody>
      </p:sp>
      <p:sp>
        <p:nvSpPr>
          <p:cNvPr id="4" name="Footer Placeholder 3">
            <a:extLst>
              <a:ext uri="{FF2B5EF4-FFF2-40B4-BE49-F238E27FC236}">
                <a16:creationId xmlns:a16="http://schemas.microsoft.com/office/drawing/2014/main" id="{9B07F065-F70F-FEE4-057D-267EECEBF3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F8A6C92-6B91-B5FE-15EB-244D518489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574F3-9078-4213-9077-562A89953DD0}" type="slidenum">
              <a:rPr lang="en-GB" smtClean="0"/>
              <a:t>‹#›</a:t>
            </a:fld>
            <a:endParaRPr lang="en-GB"/>
          </a:p>
        </p:txBody>
      </p:sp>
    </p:spTree>
    <p:extLst>
      <p:ext uri="{BB962C8B-B14F-4D97-AF65-F5344CB8AC3E}">
        <p14:creationId xmlns:p14="http://schemas.microsoft.com/office/powerpoint/2010/main" val="24635479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D4141-2574-46E8-9585-1A99A5E7FE84}" type="datetimeFigureOut">
              <a:rPr lang="en-GB" smtClean="0"/>
              <a:t>19/06/2025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6367A-D446-4691-ACA4-FFF3AC5F9129}" type="slidenum">
              <a:rPr lang="en-GB" smtClean="0"/>
              <a:t>‹#›</a:t>
            </a:fld>
            <a:endParaRPr lang="en-GB"/>
          </a:p>
        </p:txBody>
      </p:sp>
    </p:spTree>
    <p:extLst>
      <p:ext uri="{BB962C8B-B14F-4D97-AF65-F5344CB8AC3E}">
        <p14:creationId xmlns:p14="http://schemas.microsoft.com/office/powerpoint/2010/main" val="27127455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EDAAB-F2A8-F925-0B8E-2461D92EB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2E585-D8BD-DA4D-1296-4AEF1E152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C33BC-56B5-77FC-B837-DB02D8673A67}"/>
              </a:ext>
            </a:extLst>
          </p:cNvPr>
          <p:cNvSpPr>
            <a:spLocks noGrp="1"/>
          </p:cNvSpPr>
          <p:nvPr>
            <p:ph type="body" idx="1"/>
          </p:nvPr>
        </p:nvSpPr>
        <p:spPr/>
        <p:txBody>
          <a:bodyPr rtlCol="0"/>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B6B56C57-242C-0850-894C-6AA4A008FA1E}"/>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462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dirty="0">
              <a:solidFill>
                <a:srgbClr val="444444"/>
              </a:solidFill>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11</a:t>
            </a:fld>
            <a:endParaRPr lang="en-GB" noProof="0"/>
          </a:p>
        </p:txBody>
      </p:sp>
    </p:spTree>
    <p:extLst>
      <p:ext uri="{BB962C8B-B14F-4D97-AF65-F5344CB8AC3E}">
        <p14:creationId xmlns:p14="http://schemas.microsoft.com/office/powerpoint/2010/main" val="73846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9486-C65B-2FC0-1DA0-39B3AFB16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D8193-D672-6193-0F8D-5F3388041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094BB-CF5F-C1B4-B993-BB9C5F870C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418894-2CB1-13A0-9E40-E3F8470B2474}"/>
              </a:ext>
            </a:extLst>
          </p:cNvPr>
          <p:cNvSpPr>
            <a:spLocks noGrp="1"/>
          </p:cNvSpPr>
          <p:nvPr>
            <p:ph type="sldNum" sz="quarter" idx="5"/>
          </p:nvPr>
        </p:nvSpPr>
        <p:spPr/>
        <p:txBody>
          <a:bodyPr/>
          <a:lstStyle/>
          <a:p>
            <a:pPr rtl="0"/>
            <a:fld id="{32674CE4-FBD8-4481-AEFB-CA53E599A745}" type="slidenum">
              <a:rPr lang="en-GB" noProof="0" smtClean="0"/>
              <a:t>12</a:t>
            </a:fld>
            <a:endParaRPr lang="en-GB" noProof="0"/>
          </a:p>
        </p:txBody>
      </p:sp>
    </p:spTree>
    <p:extLst>
      <p:ext uri="{BB962C8B-B14F-4D97-AF65-F5344CB8AC3E}">
        <p14:creationId xmlns:p14="http://schemas.microsoft.com/office/powerpoint/2010/main" val="36645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26BE-5587-3AEE-6942-00356932A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6C2FB-D697-331D-6F04-464EBC102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57836-61FE-D323-C59D-7FE2ABE5F9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EE0C35-73CF-B826-6593-93C748BB6882}"/>
              </a:ext>
            </a:extLst>
          </p:cNvPr>
          <p:cNvSpPr>
            <a:spLocks noGrp="1"/>
          </p:cNvSpPr>
          <p:nvPr>
            <p:ph type="sldNum" sz="quarter" idx="5"/>
          </p:nvPr>
        </p:nvSpPr>
        <p:spPr/>
        <p:txBody>
          <a:bodyPr/>
          <a:lstStyle/>
          <a:p>
            <a:fld id="{C6A1B8B0-628C-40A8-93AE-B711FEF6B0EF}" type="slidenum">
              <a:rPr lang="en-GB" smtClean="0"/>
              <a:t>13</a:t>
            </a:fld>
            <a:endParaRPr lang="en-GB"/>
          </a:p>
        </p:txBody>
      </p:sp>
    </p:spTree>
    <p:extLst>
      <p:ext uri="{BB962C8B-B14F-4D97-AF65-F5344CB8AC3E}">
        <p14:creationId xmlns:p14="http://schemas.microsoft.com/office/powerpoint/2010/main" val="1174500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D1E9-8A79-41E9-40DD-271531A57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5C0F3-C599-25E6-3E08-D8DF54365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D0343-6F36-ABAD-8F23-A20BDC50F335}"/>
              </a:ext>
            </a:extLst>
          </p:cNvPr>
          <p:cNvSpPr>
            <a:spLocks noGrp="1"/>
          </p:cNvSpPr>
          <p:nvPr>
            <p:ph type="body" idx="1"/>
          </p:nvPr>
        </p:nvSpPr>
        <p:spPr/>
        <p:txBody>
          <a:bodyPr rtlCol="0"/>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3897DBEA-2EA1-7B82-8789-AC51AC647C45}"/>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10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15</a:t>
            </a:fld>
            <a:endParaRPr lang="en-GB" noProof="0"/>
          </a:p>
        </p:txBody>
      </p:sp>
    </p:spTree>
    <p:extLst>
      <p:ext uri="{BB962C8B-B14F-4D97-AF65-F5344CB8AC3E}">
        <p14:creationId xmlns:p14="http://schemas.microsoft.com/office/powerpoint/2010/main" val="241229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16</a:t>
            </a:fld>
            <a:endParaRPr lang="en-GB" noProof="0"/>
          </a:p>
        </p:txBody>
      </p:sp>
    </p:spTree>
    <p:extLst>
      <p:ext uri="{BB962C8B-B14F-4D97-AF65-F5344CB8AC3E}">
        <p14:creationId xmlns:p14="http://schemas.microsoft.com/office/powerpoint/2010/main" val="2424653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panose="02110004020202020204"/>
              <a:ea typeface="Calibri"/>
              <a:cs typeface="Calibri"/>
            </a:endParaRPr>
          </a:p>
        </p:txBody>
      </p:sp>
      <p:sp>
        <p:nvSpPr>
          <p:cNvPr id="4" name="Slide Number Placeholder 3"/>
          <p:cNvSpPr>
            <a:spLocks noGrp="1"/>
          </p:cNvSpPr>
          <p:nvPr>
            <p:ph type="sldNum" sz="quarter" idx="5"/>
          </p:nvPr>
        </p:nvSpPr>
        <p:spPr/>
        <p:txBody>
          <a:bodyPr/>
          <a:lstStyle/>
          <a:p>
            <a:fld id="{3A69D8F3-5240-4ECF-A46E-F05C9D931A33}" type="slidenum">
              <a:rPr lang="en-GB" smtClean="0"/>
              <a:t>17</a:t>
            </a:fld>
            <a:endParaRPr lang="en-GB"/>
          </a:p>
        </p:txBody>
      </p:sp>
    </p:spTree>
    <p:extLst>
      <p:ext uri="{BB962C8B-B14F-4D97-AF65-F5344CB8AC3E}">
        <p14:creationId xmlns:p14="http://schemas.microsoft.com/office/powerpoint/2010/main" val="3635198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21A86-0679-2E12-8560-7BFDA1D2E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DFFD9-D54E-BED4-BFA3-A44D850E1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A637D-3968-3B02-3C84-2F89CE0BC0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5ED8DD-01A6-9EA1-6571-5472C41A4BAA}"/>
              </a:ext>
            </a:extLst>
          </p:cNvPr>
          <p:cNvSpPr>
            <a:spLocks noGrp="1"/>
          </p:cNvSpPr>
          <p:nvPr>
            <p:ph type="sldNum" sz="quarter" idx="5"/>
          </p:nvPr>
        </p:nvSpPr>
        <p:spPr/>
        <p:txBody>
          <a:bodyPr/>
          <a:lstStyle/>
          <a:p>
            <a:pPr rtl="0"/>
            <a:fld id="{32674CE4-FBD8-4481-AEFB-CA53E599A745}" type="slidenum">
              <a:rPr lang="en-GB" noProof="0" smtClean="0"/>
              <a:t>18</a:t>
            </a:fld>
            <a:endParaRPr lang="en-GB" noProof="0"/>
          </a:p>
        </p:txBody>
      </p:sp>
    </p:spTree>
    <p:extLst>
      <p:ext uri="{BB962C8B-B14F-4D97-AF65-F5344CB8AC3E}">
        <p14:creationId xmlns:p14="http://schemas.microsoft.com/office/powerpoint/2010/main" val="25462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20</a:t>
            </a:fld>
            <a:endParaRPr lang="en-GB" noProof="0"/>
          </a:p>
        </p:txBody>
      </p:sp>
    </p:spTree>
    <p:extLst>
      <p:ext uri="{BB962C8B-B14F-4D97-AF65-F5344CB8AC3E}">
        <p14:creationId xmlns:p14="http://schemas.microsoft.com/office/powerpoint/2010/main" val="260556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71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852C-B60A-079A-6440-690D11B79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F264E-707A-1721-B571-1825D901C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F34B0-362B-408E-C6AC-6B476DF62FD0}"/>
              </a:ext>
            </a:extLst>
          </p:cNvPr>
          <p:cNvSpPr>
            <a:spLocks noGrp="1"/>
          </p:cNvSpPr>
          <p:nvPr>
            <p:ph type="body" idx="1"/>
          </p:nvPr>
        </p:nvSpPr>
        <p:spPr/>
        <p:txBody>
          <a:bodyPr rtlCol="0"/>
          <a:lstStyle/>
          <a:p>
            <a:endParaRPr lang="en-GB">
              <a:ea typeface="Calibri"/>
              <a:cs typeface="Calibri"/>
            </a:endParaRPr>
          </a:p>
        </p:txBody>
      </p:sp>
      <p:sp>
        <p:nvSpPr>
          <p:cNvPr id="4" name="Slide Number Placeholder 3">
            <a:extLst>
              <a:ext uri="{FF2B5EF4-FFF2-40B4-BE49-F238E27FC236}">
                <a16:creationId xmlns:a16="http://schemas.microsoft.com/office/drawing/2014/main" id="{7863742D-5E5D-0D2A-BDFD-0F295FECF2D9}"/>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07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69D8F3-5240-4ECF-A46E-F05C9D931A33}" type="slidenum">
              <a:rPr lang="en-GB" smtClean="0"/>
              <a:t>33</a:t>
            </a:fld>
            <a:endParaRPr lang="en-GB"/>
          </a:p>
        </p:txBody>
      </p:sp>
    </p:spTree>
    <p:extLst>
      <p:ext uri="{BB962C8B-B14F-4D97-AF65-F5344CB8AC3E}">
        <p14:creationId xmlns:p14="http://schemas.microsoft.com/office/powerpoint/2010/main" val="11018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9D8F3-5240-4ECF-A46E-F05C9D931A33}" type="slidenum">
              <a:rPr lang="en-GB" smtClean="0"/>
              <a:t>36</a:t>
            </a:fld>
            <a:endParaRPr lang="en-GB"/>
          </a:p>
        </p:txBody>
      </p:sp>
    </p:spTree>
    <p:extLst>
      <p:ext uri="{BB962C8B-B14F-4D97-AF65-F5344CB8AC3E}">
        <p14:creationId xmlns:p14="http://schemas.microsoft.com/office/powerpoint/2010/main" val="2266787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A69D8F3-5240-4ECF-A46E-F05C9D931A33}" type="slidenum">
              <a:rPr lang="en-GB" smtClean="0"/>
              <a:t>37</a:t>
            </a:fld>
            <a:endParaRPr lang="en-GB"/>
          </a:p>
        </p:txBody>
      </p:sp>
    </p:spTree>
    <p:extLst>
      <p:ext uri="{BB962C8B-B14F-4D97-AF65-F5344CB8AC3E}">
        <p14:creationId xmlns:p14="http://schemas.microsoft.com/office/powerpoint/2010/main" val="2249075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76367A-D446-4691-ACA4-FFF3AC5F9129}" type="slidenum">
              <a:rPr lang="en-GB" smtClean="0"/>
              <a:t>38</a:t>
            </a:fld>
            <a:endParaRPr lang="en-GB"/>
          </a:p>
        </p:txBody>
      </p:sp>
    </p:spTree>
    <p:extLst>
      <p:ext uri="{BB962C8B-B14F-4D97-AF65-F5344CB8AC3E}">
        <p14:creationId xmlns:p14="http://schemas.microsoft.com/office/powerpoint/2010/main" val="448625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F6DAD-D22D-DE83-E4B3-24A911F62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4BE29-006C-AEBD-0B26-7AEFC5FC9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37F84-4D6D-DFE3-35BD-2B187E318B48}"/>
              </a:ext>
            </a:extLst>
          </p:cNvPr>
          <p:cNvSpPr>
            <a:spLocks noGrp="1"/>
          </p:cNvSpPr>
          <p:nvPr>
            <p:ph type="body" idx="1"/>
          </p:nvPr>
        </p:nvSpPr>
        <p:spPr/>
        <p:txBody>
          <a:bodyPr rtlCol="0"/>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5E36DACB-7154-330B-AB89-7E559DBDF26E}"/>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043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26A8-4367-FAB0-1A73-C07A77E6C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FABA5-D5F9-F3DF-2FD6-97A1595A6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A0411-F65B-2C81-618F-762F1D9F8154}"/>
              </a:ext>
            </a:extLst>
          </p:cNvPr>
          <p:cNvSpPr>
            <a:spLocks noGrp="1"/>
          </p:cNvSpPr>
          <p:nvPr>
            <p:ph type="body" idx="1"/>
          </p:nvPr>
        </p:nvSpPr>
        <p:spPr/>
        <p:txBody>
          <a:bodyPr rtlCol="0"/>
          <a:lstStyle/>
          <a:p>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ADE6D692-110C-451C-C102-8E9593BAF2E7}"/>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18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E76367A-D446-4691-ACA4-FFF3AC5F9129}" type="slidenum">
              <a:rPr lang="en-GB" smtClean="0"/>
              <a:t>42</a:t>
            </a:fld>
            <a:endParaRPr lang="en-GB"/>
          </a:p>
        </p:txBody>
      </p:sp>
    </p:spTree>
    <p:extLst>
      <p:ext uri="{BB962C8B-B14F-4D97-AF65-F5344CB8AC3E}">
        <p14:creationId xmlns:p14="http://schemas.microsoft.com/office/powerpoint/2010/main" val="51433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76367A-D446-4691-ACA4-FFF3AC5F9129}" type="slidenum">
              <a:rPr lang="en-GB" smtClean="0"/>
              <a:t>65</a:t>
            </a:fld>
            <a:endParaRPr lang="en-GB"/>
          </a:p>
        </p:txBody>
      </p:sp>
    </p:spTree>
    <p:extLst>
      <p:ext uri="{BB962C8B-B14F-4D97-AF65-F5344CB8AC3E}">
        <p14:creationId xmlns:p14="http://schemas.microsoft.com/office/powerpoint/2010/main" val="3215169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B3F7-B424-6361-74B2-EDAFDF7A2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C0013-472F-482B-4C9D-494E52935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88332-02DF-703C-D1F9-C187EA010990}"/>
              </a:ext>
            </a:extLst>
          </p:cNvPr>
          <p:cNvSpPr>
            <a:spLocks noGrp="1"/>
          </p:cNvSpPr>
          <p:nvPr>
            <p:ph type="body" idx="1"/>
          </p:nvPr>
        </p:nvSpPr>
        <p:spPr/>
        <p:txBody>
          <a:bodyPr rtlCol="0"/>
          <a:lstStyle/>
          <a:p>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1FA3E47B-F5D5-04D8-5D04-B9A6E0E586D7}"/>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86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dirty="0">
              <a:ea typeface="Calibri"/>
              <a:cs typeface="Calibri"/>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697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E576-EAA4-9D63-84D5-6B4D7AAA5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B52FA-0E68-F184-311B-529551C1E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1F663-32BB-4D68-395A-0F0D41A1C60E}"/>
              </a:ext>
            </a:extLst>
          </p:cNvPr>
          <p:cNvSpPr>
            <a:spLocks noGrp="1"/>
          </p:cNvSpPr>
          <p:nvPr>
            <p:ph type="body" idx="1"/>
          </p:nvPr>
        </p:nvSpPr>
        <p:spPr/>
        <p:txBody>
          <a:bodyPr rtlCol="0"/>
          <a:lstStyle/>
          <a:p>
            <a:endParaRPr lang="en-GB" dirty="0"/>
          </a:p>
        </p:txBody>
      </p:sp>
      <p:sp>
        <p:nvSpPr>
          <p:cNvPr id="4" name="Slide Number Placeholder 3">
            <a:extLst>
              <a:ext uri="{FF2B5EF4-FFF2-40B4-BE49-F238E27FC236}">
                <a16:creationId xmlns:a16="http://schemas.microsoft.com/office/drawing/2014/main" id="{9DF5CD64-C8F8-D839-76CC-8160D54E8F23}"/>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82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09723-A424-4AF1-3E7E-67CBE2626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BAF89-8EAF-AFF6-A45F-BE3D30AA7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63660-0553-824C-65E8-9D6E96FFC838}"/>
              </a:ext>
            </a:extLst>
          </p:cNvPr>
          <p:cNvSpPr>
            <a:spLocks noGrp="1"/>
          </p:cNvSpPr>
          <p:nvPr>
            <p:ph type="body" idx="1"/>
          </p:nvPr>
        </p:nvSpPr>
        <p:spPr/>
        <p:txBody>
          <a:bodyPr rtlCol="0"/>
          <a:lstStyle/>
          <a:p>
            <a:pPr marL="0" indent="0">
              <a:buFont typeface="Arial"/>
              <a:buNone/>
            </a:pPr>
            <a:endParaRPr lang="en-GB" b="1"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24291AB5-8A0C-0D94-F2CB-D991EBFE5619}"/>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6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9D8F3-5240-4ECF-A46E-F05C9D931A33}" type="slidenum">
              <a:rPr lang="en-GB" smtClean="0"/>
              <a:t>5</a:t>
            </a:fld>
            <a:endParaRPr lang="en-GB"/>
          </a:p>
        </p:txBody>
      </p:sp>
    </p:spTree>
    <p:extLst>
      <p:ext uri="{BB962C8B-B14F-4D97-AF65-F5344CB8AC3E}">
        <p14:creationId xmlns:p14="http://schemas.microsoft.com/office/powerpoint/2010/main" val="228462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9D8F3-5240-4ECF-A46E-F05C9D931A33}" type="slidenum">
              <a:rPr lang="en-GB" smtClean="0"/>
              <a:t>6</a:t>
            </a:fld>
            <a:endParaRPr lang="en-GB"/>
          </a:p>
        </p:txBody>
      </p:sp>
    </p:spTree>
    <p:extLst>
      <p:ext uri="{BB962C8B-B14F-4D97-AF65-F5344CB8AC3E}">
        <p14:creationId xmlns:p14="http://schemas.microsoft.com/office/powerpoint/2010/main" val="1345672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133B-AA01-3EE1-F5D2-5AEC1FFAD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E3197-3C6C-B64E-5F40-BFFD21FC7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9B1F1-820A-E155-2C67-76F50EE8ED07}"/>
              </a:ext>
            </a:extLst>
          </p:cNvPr>
          <p:cNvSpPr>
            <a:spLocks noGrp="1"/>
          </p:cNvSpPr>
          <p:nvPr>
            <p:ph type="body" idx="1"/>
          </p:nvPr>
        </p:nvSpPr>
        <p:spPr/>
        <p:txBody>
          <a:bodyPr rtlCol="0"/>
          <a:lstStyle/>
          <a:p>
            <a:endParaRPr lang="en-GB" dirty="0"/>
          </a:p>
        </p:txBody>
      </p:sp>
      <p:sp>
        <p:nvSpPr>
          <p:cNvPr id="4" name="Slide Number Placeholder 3">
            <a:extLst>
              <a:ext uri="{FF2B5EF4-FFF2-40B4-BE49-F238E27FC236}">
                <a16:creationId xmlns:a16="http://schemas.microsoft.com/office/drawing/2014/main" id="{08EFA307-04BE-6813-C026-AC4F94B465CC}"/>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4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DDD9A-54C4-A6AA-8B07-779319F89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9F766-0FE3-0F78-A033-A3383C3B0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BA103-4AD3-08C4-F1A4-3B391007580F}"/>
              </a:ext>
            </a:extLst>
          </p:cNvPr>
          <p:cNvSpPr>
            <a:spLocks noGrp="1"/>
          </p:cNvSpPr>
          <p:nvPr>
            <p:ph type="body" idx="1"/>
          </p:nvPr>
        </p:nvSpPr>
        <p:spPr/>
        <p:txBody>
          <a:bodyPr rtlCol="0"/>
          <a:lstStyle/>
          <a:p>
            <a:endParaRPr lang="en-GB" dirty="0"/>
          </a:p>
        </p:txBody>
      </p:sp>
      <p:sp>
        <p:nvSpPr>
          <p:cNvPr id="4" name="Slide Number Placeholder 3">
            <a:extLst>
              <a:ext uri="{FF2B5EF4-FFF2-40B4-BE49-F238E27FC236}">
                <a16:creationId xmlns:a16="http://schemas.microsoft.com/office/drawing/2014/main" id="{BF54FF5A-5200-2650-27B6-454701DDEFF8}"/>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82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FD2B4-6483-C7FF-0374-BA6E2CAF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630BB-7EE4-2E66-1912-6A1D46C11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DBF18-F62D-9EB4-5391-8B033CABC7C2}"/>
              </a:ext>
            </a:extLst>
          </p:cNvPr>
          <p:cNvSpPr>
            <a:spLocks noGrp="1"/>
          </p:cNvSpPr>
          <p:nvPr>
            <p:ph type="body" idx="1"/>
          </p:nvPr>
        </p:nvSpPr>
        <p:spPr/>
        <p:txBody>
          <a:bodyPr rtlCol="0"/>
          <a:lstStyle/>
          <a:p>
            <a:endParaRPr lang="en-GB" dirty="0"/>
          </a:p>
        </p:txBody>
      </p:sp>
      <p:sp>
        <p:nvSpPr>
          <p:cNvPr id="4" name="Slide Number Placeholder 3">
            <a:extLst>
              <a:ext uri="{FF2B5EF4-FFF2-40B4-BE49-F238E27FC236}">
                <a16:creationId xmlns:a16="http://schemas.microsoft.com/office/drawing/2014/main" id="{8C09CD99-D78D-AA2B-DB0C-C1EF56BF8651}"/>
              </a:ext>
            </a:extLst>
          </p:cNvPr>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6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Baloo Thambi 2 ExtraBold" pitchFamily="2" charset="0"/>
                <a:cs typeface="Baloo Thambi 2 ExtraBold" pitchFamily="2" charset="0"/>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Baloo Thambi 2 Medium" pitchFamily="2" charset="0"/>
                <a:cs typeface="Baloo Thambi 2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4" name="Date Placeholder 3"/>
          <p:cNvSpPr>
            <a:spLocks noGrp="1"/>
          </p:cNvSpPr>
          <p:nvPr>
            <p:ph type="dt" sz="half" idx="10"/>
          </p:nvPr>
        </p:nvSpPr>
        <p:spPr/>
        <p:txBody>
          <a:bodyPr/>
          <a:lstStyle>
            <a:lvl1pPr>
              <a:defRPr i="1"/>
            </a:lvl1pPr>
          </a:lstStyle>
          <a:p>
            <a:r>
              <a:rPr lang="en-GB" dirty="0"/>
              <a:t>For Internal Use Only</a:t>
            </a:r>
          </a:p>
        </p:txBody>
      </p:sp>
      <p:sp>
        <p:nvSpPr>
          <p:cNvPr id="5" name="Footer Placeholder 4"/>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
        <p:nvSpPr>
          <p:cNvPr id="6" name="Slide Number Placeholder 5"/>
          <p:cNvSpPr>
            <a:spLocks noGrp="1"/>
          </p:cNvSpPr>
          <p:nvPr>
            <p:ph type="sldNum" sz="quarter" idx="12"/>
          </p:nvPr>
        </p:nvSpPr>
        <p:spPr/>
        <p:txBody>
          <a:bodyPr/>
          <a:lstStyle/>
          <a:p>
            <a:fld id="{2377E762-BB25-4DDF-92F3-831B95C4433F}" type="slidenum">
              <a:rPr lang="en-GB" smtClean="0"/>
              <a:t>‹#›</a:t>
            </a:fld>
            <a:endParaRPr lang="en-GB" dirty="0"/>
          </a:p>
        </p:txBody>
      </p:sp>
    </p:spTree>
    <p:extLst>
      <p:ext uri="{BB962C8B-B14F-4D97-AF65-F5344CB8AC3E}">
        <p14:creationId xmlns:p14="http://schemas.microsoft.com/office/powerpoint/2010/main" val="35809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hasCustomPrompt="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p:txBody>
          <a:bodyPr/>
          <a:lstStyle>
            <a:lvl1pPr>
              <a:defRPr i="1"/>
            </a:lvl1pPr>
          </a:lstStyle>
          <a:p>
            <a:r>
              <a:rPr lang="en-GB" dirty="0"/>
              <a:t>For Internal Use Only</a:t>
            </a:r>
          </a:p>
        </p:txBody>
      </p:sp>
      <p:sp>
        <p:nvSpPr>
          <p:cNvPr id="7" name="Slide Number Placeholder 6"/>
          <p:cNvSpPr>
            <a:spLocks noGrp="1"/>
          </p:cNvSpPr>
          <p:nvPr>
            <p:ph type="sldNum" sz="quarter" idx="12"/>
          </p:nvPr>
        </p:nvSpPr>
        <p:spPr/>
        <p:txBody>
          <a:bodyPr/>
          <a:lstStyle/>
          <a:p>
            <a:fld id="{2377E762-BB25-4DDF-92F3-831B95C4433F}" type="slidenum">
              <a:rPr lang="en-GB" smtClean="0"/>
              <a:t>‹#›</a:t>
            </a:fld>
            <a:endParaRPr lang="en-GB"/>
          </a:p>
        </p:txBody>
      </p:sp>
      <p:sp>
        <p:nvSpPr>
          <p:cNvPr id="9" name="Footer Placeholder 7">
            <a:extLst>
              <a:ext uri="{FF2B5EF4-FFF2-40B4-BE49-F238E27FC236}">
                <a16:creationId xmlns:a16="http://schemas.microsoft.com/office/drawing/2014/main" id="{5CE091BA-3AC9-4057-7056-46DA0428F43B}"/>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27790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0"/>
              <a:t>Click to edit Master title style</a:t>
            </a:r>
            <a:endParaRPr lang="en-GB" noProof="0"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0">
                <a:latin typeface="Baloo Thambi 2 ExtraBold" pitchFamily="2" charset="0"/>
                <a:cs typeface="Baloo Thambi 2 Extra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atin typeface="Baloo Thambi 2 ExtraBold" pitchFamily="2" charset="0"/>
                <a:cs typeface="Baloo Thambi 2 Extra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p:cNvSpPr>
            <a:spLocks noGrp="1"/>
          </p:cNvSpPr>
          <p:nvPr>
            <p:ph type="dt" sz="half" idx="10"/>
          </p:nvPr>
        </p:nvSpPr>
        <p:spPr/>
        <p:txBody>
          <a:bodyPr/>
          <a:lstStyle>
            <a:lvl1pPr>
              <a:defRPr i="1"/>
            </a:lvl1pPr>
          </a:lstStyle>
          <a:p>
            <a:r>
              <a:rPr lang="en-GB" dirty="0"/>
              <a:t>For Internal Use Only</a:t>
            </a:r>
          </a:p>
        </p:txBody>
      </p:sp>
      <p:sp>
        <p:nvSpPr>
          <p:cNvPr id="9" name="Slide Number Placeholder 8"/>
          <p:cNvSpPr>
            <a:spLocks noGrp="1"/>
          </p:cNvSpPr>
          <p:nvPr>
            <p:ph type="sldNum" sz="quarter" idx="12"/>
          </p:nvPr>
        </p:nvSpPr>
        <p:spPr/>
        <p:txBody>
          <a:bodyPr/>
          <a:lstStyle/>
          <a:p>
            <a:fld id="{2377E762-BB25-4DDF-92F3-831B95C4433F}" type="slidenum">
              <a:rPr lang="en-GB" smtClean="0"/>
              <a:t>‹#›</a:t>
            </a:fld>
            <a:endParaRPr lang="en-GB"/>
          </a:p>
        </p:txBody>
      </p:sp>
      <p:sp>
        <p:nvSpPr>
          <p:cNvPr id="11" name="Footer Placeholder 7">
            <a:extLst>
              <a:ext uri="{FF2B5EF4-FFF2-40B4-BE49-F238E27FC236}">
                <a16:creationId xmlns:a16="http://schemas.microsoft.com/office/drawing/2014/main" id="{A6EB60F5-FA6C-19DB-96B3-9B2ACB1B362F}"/>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22718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YAS Vision, Mission and Value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6A824C-7357-3C9E-5D4B-4A90CD3FCDBC}"/>
              </a:ext>
            </a:extLst>
          </p:cNvPr>
          <p:cNvSpPr>
            <a:spLocks/>
          </p:cNvSpPr>
          <p:nvPr userDrawn="1"/>
        </p:nvSpPr>
        <p:spPr>
          <a:xfrm rot="963282">
            <a:off x="-1487728" y="1021642"/>
            <a:ext cx="8547374" cy="6844808"/>
          </a:xfrm>
          <a:prstGeom prst="ellipse">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68A5A5B-7BE6-D931-C6CA-5A745A29A198}"/>
              </a:ext>
            </a:extLst>
          </p:cNvPr>
          <p:cNvSpPr>
            <a:spLocks noGrp="1"/>
          </p:cNvSpPr>
          <p:nvPr>
            <p:ph type="sldNum" sz="quarter" idx="12"/>
          </p:nvPr>
        </p:nvSpPr>
        <p:spPr/>
        <p:txBody>
          <a:bodyPr/>
          <a:lstStyle/>
          <a:p>
            <a:fld id="{2377E762-BB25-4DDF-92F3-831B95C4433F}" type="slidenum">
              <a:rPr lang="en-GB" smtClean="0"/>
              <a:pPr/>
              <a:t>‹#›</a:t>
            </a:fld>
            <a:endParaRPr lang="en-GB" dirty="0"/>
          </a:p>
        </p:txBody>
      </p:sp>
      <p:sp>
        <p:nvSpPr>
          <p:cNvPr id="9" name="Oval 8">
            <a:extLst>
              <a:ext uri="{FF2B5EF4-FFF2-40B4-BE49-F238E27FC236}">
                <a16:creationId xmlns:a16="http://schemas.microsoft.com/office/drawing/2014/main" id="{45499B4E-28C4-ACC2-FF8C-D351E8E24CF5}"/>
              </a:ext>
            </a:extLst>
          </p:cNvPr>
          <p:cNvSpPr/>
          <p:nvPr userDrawn="1"/>
        </p:nvSpPr>
        <p:spPr>
          <a:xfrm rot="1356391">
            <a:off x="-946862" y="-3191211"/>
            <a:ext cx="8547374" cy="647592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8750E9-CF64-9BDA-EDC6-8E96794C119F}"/>
              </a:ext>
            </a:extLst>
          </p:cNvPr>
          <p:cNvSpPr txBox="1"/>
          <p:nvPr userDrawn="1"/>
        </p:nvSpPr>
        <p:spPr>
          <a:xfrm>
            <a:off x="2415844" y="1272774"/>
            <a:ext cx="3986350" cy="1733808"/>
          </a:xfrm>
          <a:prstGeom prst="rect">
            <a:avLst/>
          </a:prstGeom>
          <a:noFill/>
        </p:spPr>
        <p:txBody>
          <a:bodyPr wrap="square" rtlCol="0">
            <a:spAutoFit/>
          </a:bodyPr>
          <a:lstStyle/>
          <a:p>
            <a:pPr>
              <a:spcAft>
                <a:spcPts val="1000"/>
              </a:spcAft>
            </a:pPr>
            <a:r>
              <a:rPr lang="en-GB" b="1" dirty="0">
                <a:solidFill>
                  <a:schemeClr val="bg1"/>
                </a:solidFill>
                <a:latin typeface="Calibri" panose="020F0502020204030204" pitchFamily="34" charset="0"/>
                <a:cs typeface="Calibri" panose="020F0502020204030204" pitchFamily="34" charset="0"/>
              </a:rPr>
              <a:t>Every child and young person has the right to be heard.</a:t>
            </a:r>
          </a:p>
          <a:p>
            <a:pPr>
              <a:spcAft>
                <a:spcPts val="1000"/>
              </a:spcAft>
            </a:pPr>
            <a:r>
              <a:rPr lang="en-GB" b="1" dirty="0">
                <a:solidFill>
                  <a:schemeClr val="bg1"/>
                </a:solidFill>
                <a:latin typeface="Calibri" panose="020F0502020204030204" pitchFamily="34" charset="0"/>
                <a:cs typeface="Calibri" panose="020F0502020204030204" pitchFamily="34" charset="0"/>
              </a:rPr>
              <a:t>Every child has the right to feel safe.</a:t>
            </a:r>
          </a:p>
          <a:p>
            <a:pPr>
              <a:spcAft>
                <a:spcPts val="1000"/>
              </a:spcAft>
            </a:pPr>
            <a:r>
              <a:rPr lang="en-GB" b="1" dirty="0">
                <a:solidFill>
                  <a:schemeClr val="bg1"/>
                </a:solidFill>
                <a:latin typeface="Calibri" panose="020F0502020204030204" pitchFamily="34" charset="0"/>
                <a:cs typeface="Calibri" panose="020F0502020204030204" pitchFamily="34" charset="0"/>
              </a:rPr>
              <a:t>Every child has the right to be involved in decisions being made about them.</a:t>
            </a:r>
          </a:p>
        </p:txBody>
      </p:sp>
      <p:sp>
        <p:nvSpPr>
          <p:cNvPr id="11" name="Rectangle 10">
            <a:extLst>
              <a:ext uri="{FF2B5EF4-FFF2-40B4-BE49-F238E27FC236}">
                <a16:creationId xmlns:a16="http://schemas.microsoft.com/office/drawing/2014/main" id="{F97B0129-3717-69B4-6FF6-536B9315B1B4}"/>
              </a:ext>
            </a:extLst>
          </p:cNvPr>
          <p:cNvSpPr/>
          <p:nvPr userDrawn="1"/>
        </p:nvSpPr>
        <p:spPr>
          <a:xfrm>
            <a:off x="2097455" y="674380"/>
            <a:ext cx="3602661" cy="684803"/>
          </a:xfrm>
          <a:prstGeom prst="rect">
            <a:avLst/>
          </a:prstGeom>
        </p:spPr>
        <p:txBody>
          <a:bodyPr wrap="square">
            <a:spAutoFit/>
          </a:bodyPr>
          <a:lstStyle/>
          <a:p>
            <a:pPr>
              <a:lnSpc>
                <a:spcPts val="4000"/>
              </a:lnSpc>
            </a:pPr>
            <a:r>
              <a:rPr lang="en-GB" sz="5400" b="1" dirty="0">
                <a:solidFill>
                  <a:srgbClr val="FFCD01"/>
                </a:solidFill>
                <a:latin typeface="Baloo Thambi 2 ExtraBold" pitchFamily="2" charset="0"/>
                <a:cs typeface="Baloo Thambi 2 ExtraBold" pitchFamily="2" charset="0"/>
              </a:rPr>
              <a:t>our vision</a:t>
            </a:r>
          </a:p>
        </p:txBody>
      </p:sp>
      <p:sp>
        <p:nvSpPr>
          <p:cNvPr id="12" name="Rectangle 11">
            <a:extLst>
              <a:ext uri="{FF2B5EF4-FFF2-40B4-BE49-F238E27FC236}">
                <a16:creationId xmlns:a16="http://schemas.microsoft.com/office/drawing/2014/main" id="{7E61268B-A111-B6FE-9A1D-EDF1AAC97CBC}"/>
              </a:ext>
            </a:extLst>
          </p:cNvPr>
          <p:cNvSpPr/>
          <p:nvPr userDrawn="1"/>
        </p:nvSpPr>
        <p:spPr>
          <a:xfrm>
            <a:off x="2240207" y="1354566"/>
            <a:ext cx="141514" cy="491440"/>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1255BB1-E1C7-2F7D-B2B4-6F41298D04EA}"/>
              </a:ext>
            </a:extLst>
          </p:cNvPr>
          <p:cNvPicPr>
            <a:picLocks noChangeAspect="1"/>
          </p:cNvPicPr>
          <p:nvPr userDrawn="1"/>
        </p:nvPicPr>
        <p:blipFill>
          <a:blip r:embed="rId2"/>
          <a:stretch>
            <a:fillRect/>
          </a:stretch>
        </p:blipFill>
        <p:spPr>
          <a:xfrm>
            <a:off x="0" y="300201"/>
            <a:ext cx="1894458" cy="1235516"/>
          </a:xfrm>
          <a:prstGeom prst="rect">
            <a:avLst/>
          </a:prstGeom>
        </p:spPr>
      </p:pic>
      <p:sp>
        <p:nvSpPr>
          <p:cNvPr id="14" name="TextBox 13">
            <a:extLst>
              <a:ext uri="{FF2B5EF4-FFF2-40B4-BE49-F238E27FC236}">
                <a16:creationId xmlns:a16="http://schemas.microsoft.com/office/drawing/2014/main" id="{25B65868-72BE-FB49-0CCE-41BB79D40BF2}"/>
              </a:ext>
            </a:extLst>
          </p:cNvPr>
          <p:cNvSpPr txBox="1"/>
          <p:nvPr userDrawn="1"/>
        </p:nvSpPr>
        <p:spPr>
          <a:xfrm>
            <a:off x="627099" y="4342756"/>
            <a:ext cx="5947871" cy="2072362"/>
          </a:xfrm>
          <a:prstGeom prst="rect">
            <a:avLst/>
          </a:prstGeom>
          <a:noFill/>
        </p:spPr>
        <p:txBody>
          <a:bodyPr wrap="square" rtlCol="0">
            <a:spAutoFit/>
          </a:bodyPr>
          <a:lstStyle/>
          <a:p>
            <a:pPr>
              <a:spcAft>
                <a:spcPts val="1000"/>
              </a:spcAft>
            </a:pPr>
            <a:r>
              <a:rPr lang="en-GB" sz="1600" dirty="0">
                <a:solidFill>
                  <a:schemeClr val="bg1"/>
                </a:solidFill>
                <a:latin typeface="Calibri" panose="020F0502020204030204" pitchFamily="34" charset="0"/>
                <a:cs typeface="Calibri" panose="020F0502020204030204" pitchFamily="34" charset="0"/>
              </a:rPr>
              <a:t>At NYAS we </a:t>
            </a:r>
            <a:r>
              <a:rPr lang="en-GB" sz="1600" b="1" dirty="0">
                <a:solidFill>
                  <a:schemeClr val="bg1"/>
                </a:solidFill>
                <a:latin typeface="Calibri" panose="020F0502020204030204" pitchFamily="34" charset="0"/>
                <a:cs typeface="Calibri" panose="020F0502020204030204" pitchFamily="34" charset="0"/>
              </a:rPr>
              <a:t>listen</a:t>
            </a:r>
            <a:r>
              <a:rPr lang="en-GB" sz="1600" dirty="0">
                <a:solidFill>
                  <a:schemeClr val="bg1"/>
                </a:solidFill>
                <a:latin typeface="Calibri" panose="020F0502020204030204" pitchFamily="34" charset="0"/>
                <a:cs typeface="Calibri" panose="020F0502020204030204" pitchFamily="34" charset="0"/>
              </a:rPr>
              <a:t> to what children and young people want, care about what they say and </a:t>
            </a:r>
            <a:r>
              <a:rPr lang="en-GB" sz="1600" b="1" dirty="0">
                <a:solidFill>
                  <a:schemeClr val="bg1"/>
                </a:solidFill>
                <a:latin typeface="Calibri" panose="020F0502020204030204" pitchFamily="34" charset="0"/>
                <a:cs typeface="Calibri" panose="020F0502020204030204" pitchFamily="34" charset="0"/>
              </a:rPr>
              <a:t>empower</a:t>
            </a:r>
            <a:r>
              <a:rPr lang="en-GB" sz="1600" dirty="0">
                <a:solidFill>
                  <a:schemeClr val="bg1"/>
                </a:solidFill>
                <a:latin typeface="Calibri" panose="020F0502020204030204" pitchFamily="34" charset="0"/>
                <a:cs typeface="Calibri" panose="020F0502020204030204" pitchFamily="34" charset="0"/>
              </a:rPr>
              <a:t> them to have their voices heard.</a:t>
            </a:r>
          </a:p>
          <a:p>
            <a:pPr>
              <a:spcAft>
                <a:spcPts val="1000"/>
              </a:spcAft>
            </a:pPr>
            <a:r>
              <a:rPr lang="en-GB" sz="1600" dirty="0">
                <a:solidFill>
                  <a:schemeClr val="bg1"/>
                </a:solidFill>
                <a:latin typeface="Calibri" panose="020F0502020204030204" pitchFamily="34" charset="0"/>
                <a:cs typeface="Calibri" panose="020F0502020204030204" pitchFamily="34" charset="0"/>
              </a:rPr>
              <a:t>We ensure their wishes and feelings are expressed and acted upon to improve their situation and help them build a better future.</a:t>
            </a:r>
          </a:p>
          <a:p>
            <a:pPr>
              <a:spcAft>
                <a:spcPts val="1000"/>
              </a:spcAft>
            </a:pPr>
            <a:r>
              <a:rPr lang="en-GB" sz="1600" dirty="0">
                <a:solidFill>
                  <a:schemeClr val="bg1"/>
                </a:solidFill>
                <a:latin typeface="Calibri" panose="020F0502020204030204" pitchFamily="34" charset="0"/>
                <a:cs typeface="Calibri" panose="020F0502020204030204" pitchFamily="34" charset="0"/>
              </a:rPr>
              <a:t>We will never stop in our efforts to influence, lobby and campaign to bring about positive changes and ensure children’s </a:t>
            </a:r>
            <a:br>
              <a:rPr lang="en-GB" sz="1600" dirty="0">
                <a:solidFill>
                  <a:schemeClr val="bg1"/>
                </a:solidFill>
                <a:latin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cs typeface="Calibri" panose="020F0502020204030204" pitchFamily="34" charset="0"/>
              </a:rPr>
              <a:t>and young people’s rights are understood and upheld.</a:t>
            </a:r>
          </a:p>
        </p:txBody>
      </p:sp>
      <p:sp>
        <p:nvSpPr>
          <p:cNvPr id="15" name="Rectangle 14">
            <a:extLst>
              <a:ext uri="{FF2B5EF4-FFF2-40B4-BE49-F238E27FC236}">
                <a16:creationId xmlns:a16="http://schemas.microsoft.com/office/drawing/2014/main" id="{EAB85EC8-718A-1126-1846-5DFDFD8D2524}"/>
              </a:ext>
            </a:extLst>
          </p:cNvPr>
          <p:cNvSpPr/>
          <p:nvPr userDrawn="1"/>
        </p:nvSpPr>
        <p:spPr>
          <a:xfrm>
            <a:off x="627099" y="3744362"/>
            <a:ext cx="4662574" cy="707886"/>
          </a:xfrm>
          <a:prstGeom prst="rect">
            <a:avLst/>
          </a:prstGeom>
        </p:spPr>
        <p:txBody>
          <a:bodyPr wrap="square">
            <a:spAutoFit/>
          </a:bodyPr>
          <a:lstStyle/>
          <a:p>
            <a:pPr>
              <a:lnSpc>
                <a:spcPts val="4000"/>
              </a:lnSpc>
            </a:pPr>
            <a:r>
              <a:rPr lang="en-GB" sz="5400" b="1" dirty="0">
                <a:solidFill>
                  <a:srgbClr val="FFCD01"/>
                </a:solidFill>
                <a:latin typeface="Baloo Thambi 2 ExtraBold" pitchFamily="2" charset="0"/>
                <a:cs typeface="Baloo Thambi 2 ExtraBold" pitchFamily="2" charset="0"/>
              </a:rPr>
              <a:t>our mission</a:t>
            </a:r>
          </a:p>
        </p:txBody>
      </p:sp>
      <p:sp>
        <p:nvSpPr>
          <p:cNvPr id="16" name="Rectangle 15">
            <a:extLst>
              <a:ext uri="{FF2B5EF4-FFF2-40B4-BE49-F238E27FC236}">
                <a16:creationId xmlns:a16="http://schemas.microsoft.com/office/drawing/2014/main" id="{03AB95E1-7182-8F20-1DB4-09202E194DEB}"/>
              </a:ext>
            </a:extLst>
          </p:cNvPr>
          <p:cNvSpPr/>
          <p:nvPr userDrawn="1"/>
        </p:nvSpPr>
        <p:spPr>
          <a:xfrm>
            <a:off x="2240207" y="2432251"/>
            <a:ext cx="141514" cy="491440"/>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B0BC68-A39B-2E6F-4A99-17DA63417EC4}"/>
              </a:ext>
            </a:extLst>
          </p:cNvPr>
          <p:cNvSpPr/>
          <p:nvPr userDrawn="1"/>
        </p:nvSpPr>
        <p:spPr>
          <a:xfrm>
            <a:off x="2240207" y="1964166"/>
            <a:ext cx="141514" cy="279279"/>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A3881A-F649-D06D-855E-95DB47D8512A}"/>
              </a:ext>
            </a:extLst>
          </p:cNvPr>
          <p:cNvPicPr>
            <a:picLocks noChangeAspect="1"/>
          </p:cNvPicPr>
          <p:nvPr userDrawn="1"/>
        </p:nvPicPr>
        <p:blipFill>
          <a:blip r:embed="rId3"/>
          <a:stretch>
            <a:fillRect/>
          </a:stretch>
        </p:blipFill>
        <p:spPr>
          <a:xfrm>
            <a:off x="4943540" y="5293709"/>
            <a:ext cx="2709117" cy="1741575"/>
          </a:xfrm>
          <a:prstGeom prst="rect">
            <a:avLst/>
          </a:prstGeom>
        </p:spPr>
      </p:pic>
      <p:sp>
        <p:nvSpPr>
          <p:cNvPr id="19" name="Rectangle 18">
            <a:extLst>
              <a:ext uri="{FF2B5EF4-FFF2-40B4-BE49-F238E27FC236}">
                <a16:creationId xmlns:a16="http://schemas.microsoft.com/office/drawing/2014/main" id="{4B5D1D0A-B23B-A12B-F2F3-C3FD8C0FB9E9}"/>
              </a:ext>
            </a:extLst>
          </p:cNvPr>
          <p:cNvSpPr/>
          <p:nvPr userDrawn="1"/>
        </p:nvSpPr>
        <p:spPr>
          <a:xfrm>
            <a:off x="7619852" y="1233210"/>
            <a:ext cx="3602661" cy="684803"/>
          </a:xfrm>
          <a:prstGeom prst="rect">
            <a:avLst/>
          </a:prstGeom>
        </p:spPr>
        <p:txBody>
          <a:bodyPr wrap="square">
            <a:spAutoFit/>
          </a:bodyPr>
          <a:lstStyle/>
          <a:p>
            <a:pPr>
              <a:lnSpc>
                <a:spcPts val="4000"/>
              </a:lnSpc>
            </a:pPr>
            <a:r>
              <a:rPr lang="en-GB" sz="5400" b="1" dirty="0">
                <a:solidFill>
                  <a:srgbClr val="004070"/>
                </a:solidFill>
                <a:latin typeface="Baloo Thambi 2 ExtraBold" pitchFamily="2" charset="0"/>
                <a:cs typeface="Baloo Thambi 2 ExtraBold" pitchFamily="2" charset="0"/>
              </a:rPr>
              <a:t>our values</a:t>
            </a:r>
          </a:p>
        </p:txBody>
      </p:sp>
      <p:sp>
        <p:nvSpPr>
          <p:cNvPr id="20" name="TextBox 19">
            <a:extLst>
              <a:ext uri="{FF2B5EF4-FFF2-40B4-BE49-F238E27FC236}">
                <a16:creationId xmlns:a16="http://schemas.microsoft.com/office/drawing/2014/main" id="{F50B33D9-6480-AACF-1FD1-8644D7262BCA}"/>
              </a:ext>
            </a:extLst>
          </p:cNvPr>
          <p:cNvSpPr txBox="1"/>
          <p:nvPr userDrawn="1"/>
        </p:nvSpPr>
        <p:spPr>
          <a:xfrm>
            <a:off x="8077633" y="1878201"/>
            <a:ext cx="3602661" cy="4478149"/>
          </a:xfrm>
          <a:prstGeom prst="rect">
            <a:avLst/>
          </a:prstGeom>
          <a:noFill/>
        </p:spPr>
        <p:txBody>
          <a:bodyPr wrap="square" rtlCol="0">
            <a:spAutoFit/>
          </a:bodyPr>
          <a:lstStyle/>
          <a:p>
            <a:pPr>
              <a:spcAft>
                <a:spcPts val="1000"/>
              </a:spcAft>
            </a:pPr>
            <a:r>
              <a:rPr lang="en-GB" sz="2000" b="1" dirty="0">
                <a:solidFill>
                  <a:srgbClr val="004070"/>
                </a:solidFill>
                <a:latin typeface="Calibri" panose="020F0502020204030204" pitchFamily="34" charset="0"/>
                <a:cs typeface="Calibri" panose="020F0502020204030204" pitchFamily="34" charset="0"/>
              </a:rPr>
              <a:t>Collaborative</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work closely with colleagues and partners to deliver an outstanding service to the children and young people who need us.</a:t>
            </a:r>
          </a:p>
          <a:p>
            <a:pPr>
              <a:spcAft>
                <a:spcPts val="1000"/>
              </a:spcAft>
            </a:pPr>
            <a:r>
              <a:rPr lang="en-GB" sz="2000" b="1" dirty="0">
                <a:solidFill>
                  <a:srgbClr val="49AD32"/>
                </a:solidFill>
                <a:latin typeface="Calibri" panose="020F0502020204030204" pitchFamily="34" charset="0"/>
                <a:cs typeface="Calibri" panose="020F0502020204030204" pitchFamily="34" charset="0"/>
              </a:rPr>
              <a:t>Accountable</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are open, transparent and accountable, taking responsibility for what we do.</a:t>
            </a:r>
          </a:p>
          <a:p>
            <a:pPr>
              <a:spcAft>
                <a:spcPts val="1000"/>
              </a:spcAft>
            </a:pPr>
            <a:r>
              <a:rPr lang="en-GB" sz="2000" b="1" dirty="0">
                <a:solidFill>
                  <a:srgbClr val="EA4A31"/>
                </a:solidFill>
                <a:latin typeface="Calibri" panose="020F0502020204030204" pitchFamily="34" charset="0"/>
                <a:cs typeface="Calibri" panose="020F0502020204030204" pitchFamily="34" charset="0"/>
              </a:rPr>
              <a:t>Respectful</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value and respect each other and the people we work with, embracing diversity and nurturing trust.</a:t>
            </a:r>
          </a:p>
          <a:p>
            <a:pPr>
              <a:spcAft>
                <a:spcPts val="1000"/>
              </a:spcAft>
            </a:pPr>
            <a:r>
              <a:rPr lang="en-GB" sz="2000" b="1" dirty="0">
                <a:solidFill>
                  <a:srgbClr val="9C1D82"/>
                </a:solidFill>
                <a:latin typeface="Calibri" panose="020F0502020204030204" pitchFamily="34" charset="0"/>
                <a:cs typeface="Calibri" panose="020F0502020204030204" pitchFamily="34" charset="0"/>
              </a:rPr>
              <a:t>Empowering</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listen to children and young people when they feel they are not being heard, inform them of their rights, and empower them to change their lives for the better.</a:t>
            </a:r>
          </a:p>
        </p:txBody>
      </p:sp>
      <p:pic>
        <p:nvPicPr>
          <p:cNvPr id="21" name="Picture 20">
            <a:extLst>
              <a:ext uri="{FF2B5EF4-FFF2-40B4-BE49-F238E27FC236}">
                <a16:creationId xmlns:a16="http://schemas.microsoft.com/office/drawing/2014/main" id="{D9FEB8DC-01AC-720B-2171-A93448C09B52}"/>
              </a:ext>
            </a:extLst>
          </p:cNvPr>
          <p:cNvPicPr>
            <a:picLocks noChangeAspect="1"/>
          </p:cNvPicPr>
          <p:nvPr userDrawn="1"/>
        </p:nvPicPr>
        <p:blipFill>
          <a:blip r:embed="rId4"/>
          <a:stretch>
            <a:fillRect/>
          </a:stretch>
        </p:blipFill>
        <p:spPr>
          <a:xfrm>
            <a:off x="7478967" y="2994598"/>
            <a:ext cx="436650" cy="800524"/>
          </a:xfrm>
          <a:prstGeom prst="rect">
            <a:avLst/>
          </a:prstGeom>
        </p:spPr>
      </p:pic>
      <p:pic>
        <p:nvPicPr>
          <p:cNvPr id="22" name="Picture 21">
            <a:extLst>
              <a:ext uri="{FF2B5EF4-FFF2-40B4-BE49-F238E27FC236}">
                <a16:creationId xmlns:a16="http://schemas.microsoft.com/office/drawing/2014/main" id="{A45B017A-DC5F-6B9F-B4F6-F751EA45AAD4}"/>
              </a:ext>
            </a:extLst>
          </p:cNvPr>
          <p:cNvPicPr>
            <a:picLocks noChangeAspect="1"/>
          </p:cNvPicPr>
          <p:nvPr userDrawn="1"/>
        </p:nvPicPr>
        <p:blipFill>
          <a:blip r:embed="rId5"/>
          <a:stretch>
            <a:fillRect/>
          </a:stretch>
        </p:blipFill>
        <p:spPr>
          <a:xfrm>
            <a:off x="7289148" y="1973215"/>
            <a:ext cx="703490" cy="582199"/>
          </a:xfrm>
          <a:prstGeom prst="rect">
            <a:avLst/>
          </a:prstGeom>
        </p:spPr>
      </p:pic>
      <p:pic>
        <p:nvPicPr>
          <p:cNvPr id="23" name="Picture 22">
            <a:extLst>
              <a:ext uri="{FF2B5EF4-FFF2-40B4-BE49-F238E27FC236}">
                <a16:creationId xmlns:a16="http://schemas.microsoft.com/office/drawing/2014/main" id="{11EBBD35-CA60-B677-BA7A-C4564675E13B}"/>
              </a:ext>
            </a:extLst>
          </p:cNvPr>
          <p:cNvPicPr>
            <a:picLocks noChangeAspect="1"/>
          </p:cNvPicPr>
          <p:nvPr userDrawn="1"/>
        </p:nvPicPr>
        <p:blipFill>
          <a:blip r:embed="rId6"/>
          <a:stretch>
            <a:fillRect/>
          </a:stretch>
        </p:blipFill>
        <p:spPr>
          <a:xfrm>
            <a:off x="7327152" y="5001836"/>
            <a:ext cx="654974" cy="582199"/>
          </a:xfrm>
          <a:prstGeom prst="rect">
            <a:avLst/>
          </a:prstGeom>
        </p:spPr>
      </p:pic>
      <p:pic>
        <p:nvPicPr>
          <p:cNvPr id="24" name="Picture 23">
            <a:extLst>
              <a:ext uri="{FF2B5EF4-FFF2-40B4-BE49-F238E27FC236}">
                <a16:creationId xmlns:a16="http://schemas.microsoft.com/office/drawing/2014/main" id="{7ABC64D4-2D47-52FC-00DF-A189AF03AC80}"/>
              </a:ext>
            </a:extLst>
          </p:cNvPr>
          <p:cNvPicPr>
            <a:picLocks noChangeAspect="1"/>
          </p:cNvPicPr>
          <p:nvPr userDrawn="1"/>
        </p:nvPicPr>
        <p:blipFill>
          <a:blip r:embed="rId7"/>
          <a:stretch>
            <a:fillRect/>
          </a:stretch>
        </p:blipFill>
        <p:spPr>
          <a:xfrm>
            <a:off x="7323508" y="4041337"/>
            <a:ext cx="654974" cy="582199"/>
          </a:xfrm>
          <a:prstGeom prst="rect">
            <a:avLst/>
          </a:prstGeom>
        </p:spPr>
      </p:pic>
    </p:spTree>
    <p:extLst>
      <p:ext uri="{BB962C8B-B14F-4D97-AF65-F5344CB8AC3E}">
        <p14:creationId xmlns:p14="http://schemas.microsoft.com/office/powerpoint/2010/main" val="27669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i="1"/>
            </a:lvl1pPr>
          </a:lstStyle>
          <a:p>
            <a:r>
              <a:rPr lang="en-GB" dirty="0"/>
              <a:t>For Internal Use Only</a:t>
            </a:r>
          </a:p>
        </p:txBody>
      </p:sp>
      <p:sp>
        <p:nvSpPr>
          <p:cNvPr id="5" name="Slide Number Placeholder 4"/>
          <p:cNvSpPr>
            <a:spLocks noGrp="1"/>
          </p:cNvSpPr>
          <p:nvPr>
            <p:ph type="sldNum" sz="quarter" idx="12"/>
          </p:nvPr>
        </p:nvSpPr>
        <p:spPr/>
        <p:txBody>
          <a:bodyPr/>
          <a:lstStyle/>
          <a:p>
            <a:fld id="{2377E762-BB25-4DDF-92F3-831B95C4433F}" type="slidenum">
              <a:rPr lang="en-GB" smtClean="0"/>
              <a:t>‹#›</a:t>
            </a:fld>
            <a:endParaRPr lang="en-GB"/>
          </a:p>
        </p:txBody>
      </p:sp>
      <p:sp>
        <p:nvSpPr>
          <p:cNvPr id="7" name="Footer Placeholder 7">
            <a:extLst>
              <a:ext uri="{FF2B5EF4-FFF2-40B4-BE49-F238E27FC236}">
                <a16:creationId xmlns:a16="http://schemas.microsoft.com/office/drawing/2014/main" id="{8857F2B9-81EF-9E95-3319-6DB388324C2C}"/>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68820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loo Thambi 2 ExtraBold" pitchFamily="2" charset="0"/>
                <a:cs typeface="Baloo Thambi 2 ExtraBold" pitchFamily="2" charset="0"/>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DFA90901-741F-0369-BF4E-A4B3D1E9318A}"/>
              </a:ext>
            </a:extLst>
          </p:cNvPr>
          <p:cNvSpPr>
            <a:spLocks noGrp="1"/>
          </p:cNvSpPr>
          <p:nvPr>
            <p:ph type="dt" sz="half" idx="10"/>
          </p:nvPr>
        </p:nvSpPr>
        <p:spPr/>
        <p:txBody>
          <a:bodyPr/>
          <a:lstStyle>
            <a:lvl1pPr>
              <a:defRPr i="1"/>
            </a:lvl1pPr>
          </a:lstStyle>
          <a:p>
            <a:r>
              <a:rPr lang="en-GB" dirty="0"/>
              <a:t>For Internal Use Only</a:t>
            </a:r>
          </a:p>
        </p:txBody>
      </p:sp>
      <p:sp>
        <p:nvSpPr>
          <p:cNvPr id="8" name="Footer Placeholder 7">
            <a:extLst>
              <a:ext uri="{FF2B5EF4-FFF2-40B4-BE49-F238E27FC236}">
                <a16:creationId xmlns:a16="http://schemas.microsoft.com/office/drawing/2014/main" id="{D7EDD503-C98A-1B6F-8F96-AC7760B3F9F4}"/>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cxnSp>
        <p:nvCxnSpPr>
          <p:cNvPr id="13" name="Straight Connector 12">
            <a:extLst>
              <a:ext uri="{FF2B5EF4-FFF2-40B4-BE49-F238E27FC236}">
                <a16:creationId xmlns:a16="http://schemas.microsoft.com/office/drawing/2014/main" id="{F8174D48-3291-ADAF-1F9E-1B4C5AFB5D98}"/>
              </a:ext>
            </a:extLst>
          </p:cNvPr>
          <p:cNvCxnSpPr>
            <a:cxnSpLocks/>
          </p:cNvCxnSpPr>
          <p:nvPr userDrawn="1"/>
        </p:nvCxnSpPr>
        <p:spPr>
          <a:xfrm>
            <a:off x="838200" y="6176963"/>
            <a:ext cx="1051560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C04F86-84BB-2FFB-F5FA-75EF93C785B9}"/>
              </a:ext>
            </a:extLst>
          </p:cNvPr>
          <p:cNvCxnSpPr>
            <a:cxnSpLocks/>
          </p:cNvCxnSpPr>
          <p:nvPr userDrawn="1"/>
        </p:nvCxnSpPr>
        <p:spPr>
          <a:xfrm>
            <a:off x="838200" y="1385888"/>
            <a:ext cx="1051560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logo for a youth advocacy service&#10;&#10;Description automatically generated">
            <a:extLst>
              <a:ext uri="{FF2B5EF4-FFF2-40B4-BE49-F238E27FC236}">
                <a16:creationId xmlns:a16="http://schemas.microsoft.com/office/drawing/2014/main" id="{AF03A997-C680-F34B-97B5-619ADC04CB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7426" y="246512"/>
            <a:ext cx="1595860" cy="868678"/>
          </a:xfrm>
          <a:prstGeom prst="rect">
            <a:avLst/>
          </a:prstGeom>
        </p:spPr>
      </p:pic>
      <p:sp>
        <p:nvSpPr>
          <p:cNvPr id="26" name="Oval 25">
            <a:extLst>
              <a:ext uri="{FF2B5EF4-FFF2-40B4-BE49-F238E27FC236}">
                <a16:creationId xmlns:a16="http://schemas.microsoft.com/office/drawing/2014/main" id="{18ACC8AD-A1F2-99EF-E198-AA66279AA8C9}"/>
              </a:ext>
            </a:extLst>
          </p:cNvPr>
          <p:cNvSpPr/>
          <p:nvPr userDrawn="1"/>
        </p:nvSpPr>
        <p:spPr>
          <a:xfrm rot="963282">
            <a:off x="10901532" y="6328359"/>
            <a:ext cx="473366" cy="4285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22EF1046-60DD-379E-5879-1771822131A2}"/>
              </a:ext>
            </a:extLst>
          </p:cNvPr>
          <p:cNvSpPr>
            <a:spLocks noGrp="1"/>
          </p:cNvSpPr>
          <p:nvPr>
            <p:ph type="sldNum" sz="quarter" idx="12"/>
          </p:nvPr>
        </p:nvSpPr>
        <p:spPr/>
        <p:txBody>
          <a:bodyPr/>
          <a:lstStyle>
            <a:lvl1pPr>
              <a:defRPr>
                <a:solidFill>
                  <a:sysClr val="windowText" lastClr="000000"/>
                </a:solidFill>
              </a:defRPr>
            </a:lvl1pPr>
          </a:lstStyle>
          <a:p>
            <a:fld id="{2377E762-BB25-4DDF-92F3-831B95C4433F}" type="slidenum">
              <a:rPr lang="en-GB" smtClean="0"/>
              <a:pPr/>
              <a:t>‹#›</a:t>
            </a:fld>
            <a:endParaRPr lang="en-GB" dirty="0"/>
          </a:p>
        </p:txBody>
      </p:sp>
      <p:grpSp>
        <p:nvGrpSpPr>
          <p:cNvPr id="4" name="Group 11">
            <a:extLst>
              <a:ext uri="{FF2B5EF4-FFF2-40B4-BE49-F238E27FC236}">
                <a16:creationId xmlns:a16="http://schemas.microsoft.com/office/drawing/2014/main" id="{631DFBCF-FE14-A257-26D3-FF0A5AD26433}"/>
              </a:ext>
            </a:extLst>
          </p:cNvPr>
          <p:cNvGrpSpPr/>
          <p:nvPr userDrawn="1"/>
        </p:nvGrpSpPr>
        <p:grpSpPr>
          <a:xfrm rot="963282">
            <a:off x="10982777" y="6295548"/>
            <a:ext cx="493591" cy="459121"/>
            <a:chOff x="0" y="0"/>
            <a:chExt cx="5861012" cy="4296302"/>
          </a:xfrm>
        </p:grpSpPr>
        <p:sp>
          <p:nvSpPr>
            <p:cNvPr id="5" name="Freeform 12">
              <a:extLst>
                <a:ext uri="{FF2B5EF4-FFF2-40B4-BE49-F238E27FC236}">
                  <a16:creationId xmlns:a16="http://schemas.microsoft.com/office/drawing/2014/main" id="{8C8CAA53-86F2-D572-7A83-0C27C01FD2A9}"/>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grpSp>
        <p:nvGrpSpPr>
          <p:cNvPr id="6" name="Group 11">
            <a:extLst>
              <a:ext uri="{FF2B5EF4-FFF2-40B4-BE49-F238E27FC236}">
                <a16:creationId xmlns:a16="http://schemas.microsoft.com/office/drawing/2014/main" id="{310674F8-A4C8-CE33-9FD9-33D1FF11164F}"/>
              </a:ext>
            </a:extLst>
          </p:cNvPr>
          <p:cNvGrpSpPr/>
          <p:nvPr userDrawn="1"/>
        </p:nvGrpSpPr>
        <p:grpSpPr>
          <a:xfrm rot="963282">
            <a:off x="10998082" y="6318357"/>
            <a:ext cx="403950" cy="448500"/>
            <a:chOff x="0" y="0"/>
            <a:chExt cx="5861012" cy="4296302"/>
          </a:xfrm>
        </p:grpSpPr>
        <p:sp>
          <p:nvSpPr>
            <p:cNvPr id="10" name="Freeform 12">
              <a:extLst>
                <a:ext uri="{FF2B5EF4-FFF2-40B4-BE49-F238E27FC236}">
                  <a16:creationId xmlns:a16="http://schemas.microsoft.com/office/drawing/2014/main" id="{A7ACF5AD-395C-90EC-5A52-7381BCF261A5}"/>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spTree>
    <p:extLst>
      <p:ext uri="{BB962C8B-B14F-4D97-AF65-F5344CB8AC3E}">
        <p14:creationId xmlns:p14="http://schemas.microsoft.com/office/powerpoint/2010/main" val="169588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hasCustomPrompt="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4"/>
          <p:cNvSpPr>
            <a:spLocks noGrp="1"/>
          </p:cNvSpPr>
          <p:nvPr>
            <p:ph type="dt" sz="half" idx="10"/>
          </p:nvPr>
        </p:nvSpPr>
        <p:spPr/>
        <p:txBody>
          <a:bodyPr/>
          <a:lstStyle>
            <a:lvl1pPr>
              <a:defRPr i="1"/>
            </a:lvl1pPr>
          </a:lstStyle>
          <a:p>
            <a:r>
              <a:rPr lang="en-GB" dirty="0"/>
              <a:t>For Internal Use Only</a:t>
            </a:r>
          </a:p>
        </p:txBody>
      </p:sp>
      <p:sp>
        <p:nvSpPr>
          <p:cNvPr id="7" name="Slide Number Placeholder 6"/>
          <p:cNvSpPr>
            <a:spLocks noGrp="1"/>
          </p:cNvSpPr>
          <p:nvPr>
            <p:ph type="sldNum" sz="quarter" idx="12"/>
          </p:nvPr>
        </p:nvSpPr>
        <p:spPr/>
        <p:txBody>
          <a:bodyPr/>
          <a:lstStyle/>
          <a:p>
            <a:fld id="{2377E762-BB25-4DDF-92F3-831B95C4433F}" type="slidenum">
              <a:rPr lang="en-GB" smtClean="0"/>
              <a:t>‹#›</a:t>
            </a:fld>
            <a:endParaRPr lang="en-GB"/>
          </a:p>
        </p:txBody>
      </p:sp>
      <p:sp>
        <p:nvSpPr>
          <p:cNvPr id="9" name="Footer Placeholder 7">
            <a:extLst>
              <a:ext uri="{FF2B5EF4-FFF2-40B4-BE49-F238E27FC236}">
                <a16:creationId xmlns:a16="http://schemas.microsoft.com/office/drawing/2014/main" id="{5CE091BA-3AC9-4057-7056-46DA0428F43B}"/>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27790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0"/>
              <a:t>Click to edit Master title style</a:t>
            </a:r>
            <a:endParaRPr lang="en-GB" noProof="0"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0">
                <a:latin typeface="Baloo Thambi 2 ExtraBold" pitchFamily="2" charset="0"/>
                <a:cs typeface="Baloo Thambi 2 Extra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atin typeface="Baloo Thambi 2 ExtraBold" pitchFamily="2" charset="0"/>
                <a:cs typeface="Baloo Thambi 2 Extra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p:cNvSpPr>
            <a:spLocks noGrp="1"/>
          </p:cNvSpPr>
          <p:nvPr>
            <p:ph type="dt" sz="half" idx="10"/>
          </p:nvPr>
        </p:nvSpPr>
        <p:spPr/>
        <p:txBody>
          <a:bodyPr/>
          <a:lstStyle>
            <a:lvl1pPr>
              <a:defRPr i="1"/>
            </a:lvl1pPr>
          </a:lstStyle>
          <a:p>
            <a:r>
              <a:rPr lang="en-GB" dirty="0"/>
              <a:t>For Internal Use Only</a:t>
            </a:r>
          </a:p>
        </p:txBody>
      </p:sp>
      <p:sp>
        <p:nvSpPr>
          <p:cNvPr id="9" name="Slide Number Placeholder 8"/>
          <p:cNvSpPr>
            <a:spLocks noGrp="1"/>
          </p:cNvSpPr>
          <p:nvPr>
            <p:ph type="sldNum" sz="quarter" idx="12"/>
          </p:nvPr>
        </p:nvSpPr>
        <p:spPr/>
        <p:txBody>
          <a:bodyPr/>
          <a:lstStyle/>
          <a:p>
            <a:fld id="{2377E762-BB25-4DDF-92F3-831B95C4433F}" type="slidenum">
              <a:rPr lang="en-GB" smtClean="0"/>
              <a:t>‹#›</a:t>
            </a:fld>
            <a:endParaRPr lang="en-GB"/>
          </a:p>
        </p:txBody>
      </p:sp>
      <p:sp>
        <p:nvSpPr>
          <p:cNvPr id="11" name="Footer Placeholder 7">
            <a:extLst>
              <a:ext uri="{FF2B5EF4-FFF2-40B4-BE49-F238E27FC236}">
                <a16:creationId xmlns:a16="http://schemas.microsoft.com/office/drawing/2014/main" id="{A6EB60F5-FA6C-19DB-96B3-9B2ACB1B362F}"/>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22718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YAS Vision, Mission and Value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6A824C-7357-3C9E-5D4B-4A90CD3FCDBC}"/>
              </a:ext>
            </a:extLst>
          </p:cNvPr>
          <p:cNvSpPr>
            <a:spLocks/>
          </p:cNvSpPr>
          <p:nvPr userDrawn="1"/>
        </p:nvSpPr>
        <p:spPr>
          <a:xfrm rot="963282">
            <a:off x="-1487728" y="1021642"/>
            <a:ext cx="8547374" cy="6844808"/>
          </a:xfrm>
          <a:prstGeom prst="ellipse">
            <a:avLst/>
          </a:prstGeom>
          <a:solidFill>
            <a:srgbClr val="004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68A5A5B-7BE6-D931-C6CA-5A745A29A198}"/>
              </a:ext>
            </a:extLst>
          </p:cNvPr>
          <p:cNvSpPr>
            <a:spLocks noGrp="1"/>
          </p:cNvSpPr>
          <p:nvPr>
            <p:ph type="sldNum" sz="quarter" idx="12"/>
          </p:nvPr>
        </p:nvSpPr>
        <p:spPr/>
        <p:txBody>
          <a:bodyPr/>
          <a:lstStyle/>
          <a:p>
            <a:fld id="{2377E762-BB25-4DDF-92F3-831B95C4433F}" type="slidenum">
              <a:rPr lang="en-GB" smtClean="0"/>
              <a:pPr/>
              <a:t>‹#›</a:t>
            </a:fld>
            <a:endParaRPr lang="en-GB" dirty="0"/>
          </a:p>
        </p:txBody>
      </p:sp>
      <p:sp>
        <p:nvSpPr>
          <p:cNvPr id="9" name="Oval 8">
            <a:extLst>
              <a:ext uri="{FF2B5EF4-FFF2-40B4-BE49-F238E27FC236}">
                <a16:creationId xmlns:a16="http://schemas.microsoft.com/office/drawing/2014/main" id="{45499B4E-28C4-ACC2-FF8C-D351E8E24CF5}"/>
              </a:ext>
            </a:extLst>
          </p:cNvPr>
          <p:cNvSpPr/>
          <p:nvPr userDrawn="1"/>
        </p:nvSpPr>
        <p:spPr>
          <a:xfrm rot="1356391">
            <a:off x="-946862" y="-3191211"/>
            <a:ext cx="8547374" cy="6475926"/>
          </a:xfrm>
          <a:prstGeom prst="ellipse">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8750E9-CF64-9BDA-EDC6-8E96794C119F}"/>
              </a:ext>
            </a:extLst>
          </p:cNvPr>
          <p:cNvSpPr txBox="1"/>
          <p:nvPr userDrawn="1"/>
        </p:nvSpPr>
        <p:spPr>
          <a:xfrm>
            <a:off x="2415844" y="1272774"/>
            <a:ext cx="3986350" cy="1733808"/>
          </a:xfrm>
          <a:prstGeom prst="rect">
            <a:avLst/>
          </a:prstGeom>
          <a:noFill/>
        </p:spPr>
        <p:txBody>
          <a:bodyPr wrap="square" rtlCol="0">
            <a:spAutoFit/>
          </a:bodyPr>
          <a:lstStyle/>
          <a:p>
            <a:pPr>
              <a:spcAft>
                <a:spcPts val="1000"/>
              </a:spcAft>
            </a:pPr>
            <a:r>
              <a:rPr lang="en-GB" b="1" dirty="0">
                <a:solidFill>
                  <a:schemeClr val="bg1"/>
                </a:solidFill>
                <a:latin typeface="Calibri" panose="020F0502020204030204" pitchFamily="34" charset="0"/>
                <a:cs typeface="Calibri" panose="020F0502020204030204" pitchFamily="34" charset="0"/>
              </a:rPr>
              <a:t>Every child and young person has the right to be heard.</a:t>
            </a:r>
          </a:p>
          <a:p>
            <a:pPr>
              <a:spcAft>
                <a:spcPts val="1000"/>
              </a:spcAft>
            </a:pPr>
            <a:r>
              <a:rPr lang="en-GB" b="1" dirty="0">
                <a:solidFill>
                  <a:schemeClr val="bg1"/>
                </a:solidFill>
                <a:latin typeface="Calibri" panose="020F0502020204030204" pitchFamily="34" charset="0"/>
                <a:cs typeface="Calibri" panose="020F0502020204030204" pitchFamily="34" charset="0"/>
              </a:rPr>
              <a:t>Every child has the right to feel safe.</a:t>
            </a:r>
          </a:p>
          <a:p>
            <a:pPr>
              <a:spcAft>
                <a:spcPts val="1000"/>
              </a:spcAft>
            </a:pPr>
            <a:r>
              <a:rPr lang="en-GB" b="1" dirty="0">
                <a:solidFill>
                  <a:schemeClr val="bg1"/>
                </a:solidFill>
                <a:latin typeface="Calibri" panose="020F0502020204030204" pitchFamily="34" charset="0"/>
                <a:cs typeface="Calibri" panose="020F0502020204030204" pitchFamily="34" charset="0"/>
              </a:rPr>
              <a:t>Every child has the right to be involved in decisions being made about them.</a:t>
            </a:r>
          </a:p>
        </p:txBody>
      </p:sp>
      <p:sp>
        <p:nvSpPr>
          <p:cNvPr id="11" name="Rectangle 10">
            <a:extLst>
              <a:ext uri="{FF2B5EF4-FFF2-40B4-BE49-F238E27FC236}">
                <a16:creationId xmlns:a16="http://schemas.microsoft.com/office/drawing/2014/main" id="{F97B0129-3717-69B4-6FF6-536B9315B1B4}"/>
              </a:ext>
            </a:extLst>
          </p:cNvPr>
          <p:cNvSpPr/>
          <p:nvPr userDrawn="1"/>
        </p:nvSpPr>
        <p:spPr>
          <a:xfrm>
            <a:off x="2097455" y="674380"/>
            <a:ext cx="3602661" cy="684803"/>
          </a:xfrm>
          <a:prstGeom prst="rect">
            <a:avLst/>
          </a:prstGeom>
        </p:spPr>
        <p:txBody>
          <a:bodyPr wrap="square">
            <a:spAutoFit/>
          </a:bodyPr>
          <a:lstStyle/>
          <a:p>
            <a:pPr>
              <a:lnSpc>
                <a:spcPts val="4000"/>
              </a:lnSpc>
            </a:pPr>
            <a:r>
              <a:rPr lang="en-GB" sz="5400" b="1" dirty="0">
                <a:solidFill>
                  <a:srgbClr val="FFCD01"/>
                </a:solidFill>
                <a:latin typeface="Baloo Thambi 2 ExtraBold" pitchFamily="2" charset="0"/>
                <a:cs typeface="Baloo Thambi 2 ExtraBold" pitchFamily="2" charset="0"/>
              </a:rPr>
              <a:t>our vision</a:t>
            </a:r>
          </a:p>
        </p:txBody>
      </p:sp>
      <p:sp>
        <p:nvSpPr>
          <p:cNvPr id="12" name="Rectangle 11">
            <a:extLst>
              <a:ext uri="{FF2B5EF4-FFF2-40B4-BE49-F238E27FC236}">
                <a16:creationId xmlns:a16="http://schemas.microsoft.com/office/drawing/2014/main" id="{7E61268B-A111-B6FE-9A1D-EDF1AAC97CBC}"/>
              </a:ext>
            </a:extLst>
          </p:cNvPr>
          <p:cNvSpPr/>
          <p:nvPr userDrawn="1"/>
        </p:nvSpPr>
        <p:spPr>
          <a:xfrm>
            <a:off x="2240207" y="1354566"/>
            <a:ext cx="141514" cy="491440"/>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1255BB1-E1C7-2F7D-B2B4-6F41298D04EA}"/>
              </a:ext>
            </a:extLst>
          </p:cNvPr>
          <p:cNvPicPr>
            <a:picLocks noChangeAspect="1"/>
          </p:cNvPicPr>
          <p:nvPr userDrawn="1"/>
        </p:nvPicPr>
        <p:blipFill>
          <a:blip r:embed="rId2"/>
          <a:stretch>
            <a:fillRect/>
          </a:stretch>
        </p:blipFill>
        <p:spPr>
          <a:xfrm>
            <a:off x="0" y="300201"/>
            <a:ext cx="1894458" cy="1235516"/>
          </a:xfrm>
          <a:prstGeom prst="rect">
            <a:avLst/>
          </a:prstGeom>
        </p:spPr>
      </p:pic>
      <p:sp>
        <p:nvSpPr>
          <p:cNvPr id="14" name="TextBox 13">
            <a:extLst>
              <a:ext uri="{FF2B5EF4-FFF2-40B4-BE49-F238E27FC236}">
                <a16:creationId xmlns:a16="http://schemas.microsoft.com/office/drawing/2014/main" id="{25B65868-72BE-FB49-0CCE-41BB79D40BF2}"/>
              </a:ext>
            </a:extLst>
          </p:cNvPr>
          <p:cNvSpPr txBox="1"/>
          <p:nvPr userDrawn="1"/>
        </p:nvSpPr>
        <p:spPr>
          <a:xfrm>
            <a:off x="627099" y="4342756"/>
            <a:ext cx="5947871" cy="2072362"/>
          </a:xfrm>
          <a:prstGeom prst="rect">
            <a:avLst/>
          </a:prstGeom>
          <a:noFill/>
        </p:spPr>
        <p:txBody>
          <a:bodyPr wrap="square" rtlCol="0">
            <a:spAutoFit/>
          </a:bodyPr>
          <a:lstStyle/>
          <a:p>
            <a:pPr>
              <a:spcAft>
                <a:spcPts val="1000"/>
              </a:spcAft>
            </a:pPr>
            <a:r>
              <a:rPr lang="en-GB" sz="1600" dirty="0">
                <a:solidFill>
                  <a:schemeClr val="bg1"/>
                </a:solidFill>
                <a:latin typeface="Calibri" panose="020F0502020204030204" pitchFamily="34" charset="0"/>
                <a:cs typeface="Calibri" panose="020F0502020204030204" pitchFamily="34" charset="0"/>
              </a:rPr>
              <a:t>At NYAS we </a:t>
            </a:r>
            <a:r>
              <a:rPr lang="en-GB" sz="1600" b="1" dirty="0">
                <a:solidFill>
                  <a:schemeClr val="bg1"/>
                </a:solidFill>
                <a:latin typeface="Calibri" panose="020F0502020204030204" pitchFamily="34" charset="0"/>
                <a:cs typeface="Calibri" panose="020F0502020204030204" pitchFamily="34" charset="0"/>
              </a:rPr>
              <a:t>listen</a:t>
            </a:r>
            <a:r>
              <a:rPr lang="en-GB" sz="1600" dirty="0">
                <a:solidFill>
                  <a:schemeClr val="bg1"/>
                </a:solidFill>
                <a:latin typeface="Calibri" panose="020F0502020204030204" pitchFamily="34" charset="0"/>
                <a:cs typeface="Calibri" panose="020F0502020204030204" pitchFamily="34" charset="0"/>
              </a:rPr>
              <a:t> to what children and young people want, care about what they say and </a:t>
            </a:r>
            <a:r>
              <a:rPr lang="en-GB" sz="1600" b="1" dirty="0">
                <a:solidFill>
                  <a:schemeClr val="bg1"/>
                </a:solidFill>
                <a:latin typeface="Calibri" panose="020F0502020204030204" pitchFamily="34" charset="0"/>
                <a:cs typeface="Calibri" panose="020F0502020204030204" pitchFamily="34" charset="0"/>
              </a:rPr>
              <a:t>empower</a:t>
            </a:r>
            <a:r>
              <a:rPr lang="en-GB" sz="1600" dirty="0">
                <a:solidFill>
                  <a:schemeClr val="bg1"/>
                </a:solidFill>
                <a:latin typeface="Calibri" panose="020F0502020204030204" pitchFamily="34" charset="0"/>
                <a:cs typeface="Calibri" panose="020F0502020204030204" pitchFamily="34" charset="0"/>
              </a:rPr>
              <a:t> them to have their voices heard.</a:t>
            </a:r>
          </a:p>
          <a:p>
            <a:pPr>
              <a:spcAft>
                <a:spcPts val="1000"/>
              </a:spcAft>
            </a:pPr>
            <a:r>
              <a:rPr lang="en-GB" sz="1600" dirty="0">
                <a:solidFill>
                  <a:schemeClr val="bg1"/>
                </a:solidFill>
                <a:latin typeface="Calibri" panose="020F0502020204030204" pitchFamily="34" charset="0"/>
                <a:cs typeface="Calibri" panose="020F0502020204030204" pitchFamily="34" charset="0"/>
              </a:rPr>
              <a:t>We ensure their wishes and feelings are expressed and acted upon to improve their situation and help them build a better future.</a:t>
            </a:r>
          </a:p>
          <a:p>
            <a:pPr>
              <a:spcAft>
                <a:spcPts val="1000"/>
              </a:spcAft>
            </a:pPr>
            <a:r>
              <a:rPr lang="en-GB" sz="1600" dirty="0">
                <a:solidFill>
                  <a:schemeClr val="bg1"/>
                </a:solidFill>
                <a:latin typeface="Calibri" panose="020F0502020204030204" pitchFamily="34" charset="0"/>
                <a:cs typeface="Calibri" panose="020F0502020204030204" pitchFamily="34" charset="0"/>
              </a:rPr>
              <a:t>We will never stop in our efforts to influence, lobby and campaign to bring about positive changes and ensure children’s </a:t>
            </a:r>
            <a:br>
              <a:rPr lang="en-GB" sz="1600" dirty="0">
                <a:solidFill>
                  <a:schemeClr val="bg1"/>
                </a:solidFill>
                <a:latin typeface="Calibri" panose="020F0502020204030204" pitchFamily="34" charset="0"/>
                <a:cs typeface="Calibri" panose="020F0502020204030204" pitchFamily="34" charset="0"/>
              </a:rPr>
            </a:br>
            <a:r>
              <a:rPr lang="en-GB" sz="1600" dirty="0">
                <a:solidFill>
                  <a:schemeClr val="bg1"/>
                </a:solidFill>
                <a:latin typeface="Calibri" panose="020F0502020204030204" pitchFamily="34" charset="0"/>
                <a:cs typeface="Calibri" panose="020F0502020204030204" pitchFamily="34" charset="0"/>
              </a:rPr>
              <a:t>and young people’s rights are understood and upheld.</a:t>
            </a:r>
          </a:p>
        </p:txBody>
      </p:sp>
      <p:sp>
        <p:nvSpPr>
          <p:cNvPr id="15" name="Rectangle 14">
            <a:extLst>
              <a:ext uri="{FF2B5EF4-FFF2-40B4-BE49-F238E27FC236}">
                <a16:creationId xmlns:a16="http://schemas.microsoft.com/office/drawing/2014/main" id="{EAB85EC8-718A-1126-1846-5DFDFD8D2524}"/>
              </a:ext>
            </a:extLst>
          </p:cNvPr>
          <p:cNvSpPr/>
          <p:nvPr userDrawn="1"/>
        </p:nvSpPr>
        <p:spPr>
          <a:xfrm>
            <a:off x="627099" y="3744362"/>
            <a:ext cx="4662574" cy="707886"/>
          </a:xfrm>
          <a:prstGeom prst="rect">
            <a:avLst/>
          </a:prstGeom>
        </p:spPr>
        <p:txBody>
          <a:bodyPr wrap="square">
            <a:spAutoFit/>
          </a:bodyPr>
          <a:lstStyle/>
          <a:p>
            <a:pPr>
              <a:lnSpc>
                <a:spcPts val="4000"/>
              </a:lnSpc>
            </a:pPr>
            <a:r>
              <a:rPr lang="en-GB" sz="5400" b="1" dirty="0">
                <a:solidFill>
                  <a:srgbClr val="FFCD01"/>
                </a:solidFill>
                <a:latin typeface="Baloo Thambi 2 ExtraBold" pitchFamily="2" charset="0"/>
                <a:cs typeface="Baloo Thambi 2 ExtraBold" pitchFamily="2" charset="0"/>
              </a:rPr>
              <a:t>our mission</a:t>
            </a:r>
          </a:p>
        </p:txBody>
      </p:sp>
      <p:sp>
        <p:nvSpPr>
          <p:cNvPr id="16" name="Rectangle 15">
            <a:extLst>
              <a:ext uri="{FF2B5EF4-FFF2-40B4-BE49-F238E27FC236}">
                <a16:creationId xmlns:a16="http://schemas.microsoft.com/office/drawing/2014/main" id="{03AB95E1-7182-8F20-1DB4-09202E194DEB}"/>
              </a:ext>
            </a:extLst>
          </p:cNvPr>
          <p:cNvSpPr/>
          <p:nvPr userDrawn="1"/>
        </p:nvSpPr>
        <p:spPr>
          <a:xfrm>
            <a:off x="2240207" y="2432251"/>
            <a:ext cx="141514" cy="491440"/>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B0BC68-A39B-2E6F-4A99-17DA63417EC4}"/>
              </a:ext>
            </a:extLst>
          </p:cNvPr>
          <p:cNvSpPr/>
          <p:nvPr userDrawn="1"/>
        </p:nvSpPr>
        <p:spPr>
          <a:xfrm>
            <a:off x="2240207" y="1964166"/>
            <a:ext cx="141514" cy="279279"/>
          </a:xfrm>
          <a:prstGeom prst="rect">
            <a:avLst/>
          </a:prstGeom>
          <a:solidFill>
            <a:srgbClr val="FFC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A3881A-F649-D06D-855E-95DB47D8512A}"/>
              </a:ext>
            </a:extLst>
          </p:cNvPr>
          <p:cNvPicPr>
            <a:picLocks noChangeAspect="1"/>
          </p:cNvPicPr>
          <p:nvPr userDrawn="1"/>
        </p:nvPicPr>
        <p:blipFill>
          <a:blip r:embed="rId3"/>
          <a:stretch>
            <a:fillRect/>
          </a:stretch>
        </p:blipFill>
        <p:spPr>
          <a:xfrm>
            <a:off x="4943540" y="5293709"/>
            <a:ext cx="2709117" cy="1741575"/>
          </a:xfrm>
          <a:prstGeom prst="rect">
            <a:avLst/>
          </a:prstGeom>
        </p:spPr>
      </p:pic>
      <p:sp>
        <p:nvSpPr>
          <p:cNvPr id="19" name="Rectangle 18">
            <a:extLst>
              <a:ext uri="{FF2B5EF4-FFF2-40B4-BE49-F238E27FC236}">
                <a16:creationId xmlns:a16="http://schemas.microsoft.com/office/drawing/2014/main" id="{4B5D1D0A-B23B-A12B-F2F3-C3FD8C0FB9E9}"/>
              </a:ext>
            </a:extLst>
          </p:cNvPr>
          <p:cNvSpPr/>
          <p:nvPr userDrawn="1"/>
        </p:nvSpPr>
        <p:spPr>
          <a:xfrm>
            <a:off x="7619852" y="1233210"/>
            <a:ext cx="3602661" cy="684803"/>
          </a:xfrm>
          <a:prstGeom prst="rect">
            <a:avLst/>
          </a:prstGeom>
        </p:spPr>
        <p:txBody>
          <a:bodyPr wrap="square">
            <a:spAutoFit/>
          </a:bodyPr>
          <a:lstStyle/>
          <a:p>
            <a:pPr>
              <a:lnSpc>
                <a:spcPts val="4000"/>
              </a:lnSpc>
            </a:pPr>
            <a:r>
              <a:rPr lang="en-GB" sz="5400" b="1" dirty="0">
                <a:solidFill>
                  <a:srgbClr val="004070"/>
                </a:solidFill>
                <a:latin typeface="Baloo Thambi 2 ExtraBold" pitchFamily="2" charset="0"/>
                <a:cs typeface="Baloo Thambi 2 ExtraBold" pitchFamily="2" charset="0"/>
              </a:rPr>
              <a:t>our values</a:t>
            </a:r>
          </a:p>
        </p:txBody>
      </p:sp>
      <p:sp>
        <p:nvSpPr>
          <p:cNvPr id="20" name="TextBox 19">
            <a:extLst>
              <a:ext uri="{FF2B5EF4-FFF2-40B4-BE49-F238E27FC236}">
                <a16:creationId xmlns:a16="http://schemas.microsoft.com/office/drawing/2014/main" id="{F50B33D9-6480-AACF-1FD1-8644D7262BCA}"/>
              </a:ext>
            </a:extLst>
          </p:cNvPr>
          <p:cNvSpPr txBox="1"/>
          <p:nvPr userDrawn="1"/>
        </p:nvSpPr>
        <p:spPr>
          <a:xfrm>
            <a:off x="8077633" y="1878201"/>
            <a:ext cx="3602661" cy="4478149"/>
          </a:xfrm>
          <a:prstGeom prst="rect">
            <a:avLst/>
          </a:prstGeom>
          <a:noFill/>
        </p:spPr>
        <p:txBody>
          <a:bodyPr wrap="square" rtlCol="0">
            <a:spAutoFit/>
          </a:bodyPr>
          <a:lstStyle/>
          <a:p>
            <a:pPr>
              <a:spcAft>
                <a:spcPts val="1000"/>
              </a:spcAft>
            </a:pPr>
            <a:r>
              <a:rPr lang="en-GB" sz="2000" b="1" dirty="0">
                <a:solidFill>
                  <a:srgbClr val="004070"/>
                </a:solidFill>
                <a:latin typeface="Calibri" panose="020F0502020204030204" pitchFamily="34" charset="0"/>
                <a:cs typeface="Calibri" panose="020F0502020204030204" pitchFamily="34" charset="0"/>
              </a:rPr>
              <a:t>Collaborative</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work closely with colleagues and partners to deliver an outstanding service to the children and young people who need us.</a:t>
            </a:r>
          </a:p>
          <a:p>
            <a:pPr>
              <a:spcAft>
                <a:spcPts val="1000"/>
              </a:spcAft>
            </a:pPr>
            <a:r>
              <a:rPr lang="en-GB" sz="2000" b="1" dirty="0">
                <a:solidFill>
                  <a:srgbClr val="49AD32"/>
                </a:solidFill>
                <a:latin typeface="Calibri" panose="020F0502020204030204" pitchFamily="34" charset="0"/>
                <a:cs typeface="Calibri" panose="020F0502020204030204" pitchFamily="34" charset="0"/>
              </a:rPr>
              <a:t>Accountable</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are open, transparent and accountable, taking responsibility for what we do.</a:t>
            </a:r>
          </a:p>
          <a:p>
            <a:pPr>
              <a:spcAft>
                <a:spcPts val="1000"/>
              </a:spcAft>
            </a:pPr>
            <a:r>
              <a:rPr lang="en-GB" sz="2000" b="1" dirty="0">
                <a:solidFill>
                  <a:srgbClr val="EA4A31"/>
                </a:solidFill>
                <a:latin typeface="Calibri" panose="020F0502020204030204" pitchFamily="34" charset="0"/>
                <a:cs typeface="Calibri" panose="020F0502020204030204" pitchFamily="34" charset="0"/>
              </a:rPr>
              <a:t>Respectful</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value and respect each other and the people we work with, embracing diversity and nurturing trust.</a:t>
            </a:r>
          </a:p>
          <a:p>
            <a:pPr>
              <a:spcAft>
                <a:spcPts val="1000"/>
              </a:spcAft>
            </a:pPr>
            <a:r>
              <a:rPr lang="en-GB" sz="2000" b="1" dirty="0">
                <a:solidFill>
                  <a:srgbClr val="9C1D82"/>
                </a:solidFill>
                <a:latin typeface="Calibri" panose="020F0502020204030204" pitchFamily="34" charset="0"/>
                <a:cs typeface="Calibri" panose="020F0502020204030204" pitchFamily="34" charset="0"/>
              </a:rPr>
              <a:t>Empowering</a:t>
            </a:r>
            <a:br>
              <a:rPr lang="en-GB" sz="1500" dirty="0">
                <a:solidFill>
                  <a:srgbClr val="3C3D3B"/>
                </a:solidFill>
                <a:latin typeface="+mj-lt"/>
                <a:cs typeface="Calibri" panose="020F0502020204030204" pitchFamily="34" charset="0"/>
              </a:rPr>
            </a:br>
            <a:r>
              <a:rPr lang="en-GB" sz="1500" dirty="0">
                <a:solidFill>
                  <a:srgbClr val="3C3D3B"/>
                </a:solidFill>
                <a:latin typeface="+mj-lt"/>
                <a:cs typeface="Calibri" panose="020F0502020204030204" pitchFamily="34" charset="0"/>
              </a:rPr>
              <a:t>We listen to children and young people when they feel they are not being heard, inform them of their rights, and empower them to change their lives for the better.</a:t>
            </a:r>
          </a:p>
        </p:txBody>
      </p:sp>
      <p:pic>
        <p:nvPicPr>
          <p:cNvPr id="21" name="Picture 20">
            <a:extLst>
              <a:ext uri="{FF2B5EF4-FFF2-40B4-BE49-F238E27FC236}">
                <a16:creationId xmlns:a16="http://schemas.microsoft.com/office/drawing/2014/main" id="{D9FEB8DC-01AC-720B-2171-A93448C09B52}"/>
              </a:ext>
            </a:extLst>
          </p:cNvPr>
          <p:cNvPicPr>
            <a:picLocks noChangeAspect="1"/>
          </p:cNvPicPr>
          <p:nvPr userDrawn="1"/>
        </p:nvPicPr>
        <p:blipFill>
          <a:blip r:embed="rId4"/>
          <a:stretch>
            <a:fillRect/>
          </a:stretch>
        </p:blipFill>
        <p:spPr>
          <a:xfrm>
            <a:off x="7478967" y="2994598"/>
            <a:ext cx="436650" cy="800524"/>
          </a:xfrm>
          <a:prstGeom prst="rect">
            <a:avLst/>
          </a:prstGeom>
        </p:spPr>
      </p:pic>
      <p:pic>
        <p:nvPicPr>
          <p:cNvPr id="22" name="Picture 21">
            <a:extLst>
              <a:ext uri="{FF2B5EF4-FFF2-40B4-BE49-F238E27FC236}">
                <a16:creationId xmlns:a16="http://schemas.microsoft.com/office/drawing/2014/main" id="{A45B017A-DC5F-6B9F-B4F6-F751EA45AAD4}"/>
              </a:ext>
            </a:extLst>
          </p:cNvPr>
          <p:cNvPicPr>
            <a:picLocks noChangeAspect="1"/>
          </p:cNvPicPr>
          <p:nvPr userDrawn="1"/>
        </p:nvPicPr>
        <p:blipFill>
          <a:blip r:embed="rId5"/>
          <a:stretch>
            <a:fillRect/>
          </a:stretch>
        </p:blipFill>
        <p:spPr>
          <a:xfrm>
            <a:off x="7289148" y="1973215"/>
            <a:ext cx="703490" cy="582199"/>
          </a:xfrm>
          <a:prstGeom prst="rect">
            <a:avLst/>
          </a:prstGeom>
        </p:spPr>
      </p:pic>
      <p:pic>
        <p:nvPicPr>
          <p:cNvPr id="23" name="Picture 22">
            <a:extLst>
              <a:ext uri="{FF2B5EF4-FFF2-40B4-BE49-F238E27FC236}">
                <a16:creationId xmlns:a16="http://schemas.microsoft.com/office/drawing/2014/main" id="{11EBBD35-CA60-B677-BA7A-C4564675E13B}"/>
              </a:ext>
            </a:extLst>
          </p:cNvPr>
          <p:cNvPicPr>
            <a:picLocks noChangeAspect="1"/>
          </p:cNvPicPr>
          <p:nvPr userDrawn="1"/>
        </p:nvPicPr>
        <p:blipFill>
          <a:blip r:embed="rId6"/>
          <a:stretch>
            <a:fillRect/>
          </a:stretch>
        </p:blipFill>
        <p:spPr>
          <a:xfrm>
            <a:off x="7327152" y="5001836"/>
            <a:ext cx="654974" cy="582199"/>
          </a:xfrm>
          <a:prstGeom prst="rect">
            <a:avLst/>
          </a:prstGeom>
        </p:spPr>
      </p:pic>
      <p:pic>
        <p:nvPicPr>
          <p:cNvPr id="24" name="Picture 23">
            <a:extLst>
              <a:ext uri="{FF2B5EF4-FFF2-40B4-BE49-F238E27FC236}">
                <a16:creationId xmlns:a16="http://schemas.microsoft.com/office/drawing/2014/main" id="{7ABC64D4-2D47-52FC-00DF-A189AF03AC80}"/>
              </a:ext>
            </a:extLst>
          </p:cNvPr>
          <p:cNvPicPr>
            <a:picLocks noChangeAspect="1"/>
          </p:cNvPicPr>
          <p:nvPr userDrawn="1"/>
        </p:nvPicPr>
        <p:blipFill>
          <a:blip r:embed="rId7"/>
          <a:stretch>
            <a:fillRect/>
          </a:stretch>
        </p:blipFill>
        <p:spPr>
          <a:xfrm>
            <a:off x="7323508" y="4041337"/>
            <a:ext cx="654974" cy="582199"/>
          </a:xfrm>
          <a:prstGeom prst="rect">
            <a:avLst/>
          </a:prstGeom>
        </p:spPr>
      </p:pic>
    </p:spTree>
    <p:extLst>
      <p:ext uri="{BB962C8B-B14F-4D97-AF65-F5344CB8AC3E}">
        <p14:creationId xmlns:p14="http://schemas.microsoft.com/office/powerpoint/2010/main" val="27669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lvl1pPr>
              <a:defRPr i="1"/>
            </a:lvl1pPr>
          </a:lstStyle>
          <a:p>
            <a:r>
              <a:rPr lang="en-GB" dirty="0"/>
              <a:t>For Internal Use Only</a:t>
            </a:r>
          </a:p>
        </p:txBody>
      </p:sp>
      <p:sp>
        <p:nvSpPr>
          <p:cNvPr id="5" name="Slide Number Placeholder 4"/>
          <p:cNvSpPr>
            <a:spLocks noGrp="1"/>
          </p:cNvSpPr>
          <p:nvPr>
            <p:ph type="sldNum" sz="quarter" idx="12"/>
          </p:nvPr>
        </p:nvSpPr>
        <p:spPr/>
        <p:txBody>
          <a:bodyPr/>
          <a:lstStyle/>
          <a:p>
            <a:fld id="{2377E762-BB25-4DDF-92F3-831B95C4433F}" type="slidenum">
              <a:rPr lang="en-GB" smtClean="0"/>
              <a:t>‹#›</a:t>
            </a:fld>
            <a:endParaRPr lang="en-GB"/>
          </a:p>
        </p:txBody>
      </p:sp>
      <p:sp>
        <p:nvSpPr>
          <p:cNvPr id="7" name="Footer Placeholder 7">
            <a:extLst>
              <a:ext uri="{FF2B5EF4-FFF2-40B4-BE49-F238E27FC236}">
                <a16:creationId xmlns:a16="http://schemas.microsoft.com/office/drawing/2014/main" id="{8857F2B9-81EF-9E95-3319-6DB388324C2C}"/>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Tree>
    <p:extLst>
      <p:ext uri="{BB962C8B-B14F-4D97-AF65-F5344CB8AC3E}">
        <p14:creationId xmlns:p14="http://schemas.microsoft.com/office/powerpoint/2010/main" val="68820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C2D0-F8EC-5F6D-9AC3-5720461EC795}"/>
              </a:ext>
            </a:extLst>
          </p:cNvPr>
          <p:cNvSpPr>
            <a:spLocks noGrp="1"/>
          </p:cNvSpPr>
          <p:nvPr>
            <p:ph type="dt" sz="half" idx="10"/>
          </p:nvPr>
        </p:nvSpPr>
        <p:spPr/>
        <p:txBody>
          <a:bodyPr/>
          <a:lstStyle/>
          <a:p>
            <a:fld id="{F04A7FD4-170A-4505-8DF3-2FF992B167AF}" type="datetimeFigureOut">
              <a:rPr lang="en-GB" smtClean="0"/>
              <a:t>19/06/2025</a:t>
            </a:fld>
            <a:endParaRPr lang="en-GB"/>
          </a:p>
        </p:txBody>
      </p:sp>
      <p:sp>
        <p:nvSpPr>
          <p:cNvPr id="3" name="Footer Placeholder 2">
            <a:extLst>
              <a:ext uri="{FF2B5EF4-FFF2-40B4-BE49-F238E27FC236}">
                <a16:creationId xmlns:a16="http://schemas.microsoft.com/office/drawing/2014/main" id="{3448CE2B-EA0B-4CFA-9C7B-695750DE76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545634-2616-4C5D-8F80-E1F49D0EFFFC}"/>
              </a:ext>
            </a:extLst>
          </p:cNvPr>
          <p:cNvSpPr>
            <a:spLocks noGrp="1"/>
          </p:cNvSpPr>
          <p:nvPr>
            <p:ph type="sldNum" sz="quarter" idx="12"/>
          </p:nvPr>
        </p:nvSpPr>
        <p:spPr/>
        <p:txBody>
          <a:bodyPr/>
          <a:lstStyle/>
          <a:p>
            <a:fld id="{55292352-E990-4EC1-8910-E8E718F6592F}" type="slidenum">
              <a:rPr lang="en-GB" smtClean="0"/>
              <a:t>‹#›</a:t>
            </a:fld>
            <a:endParaRPr lang="en-GB"/>
          </a:p>
        </p:txBody>
      </p:sp>
    </p:spTree>
    <p:extLst>
      <p:ext uri="{BB962C8B-B14F-4D97-AF65-F5344CB8AC3E}">
        <p14:creationId xmlns:p14="http://schemas.microsoft.com/office/powerpoint/2010/main" val="278476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Baloo Thambi 2 ExtraBold" pitchFamily="2" charset="0"/>
                <a:cs typeface="Baloo Thambi 2 ExtraBold" pitchFamily="2" charset="0"/>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Baloo Thambi 2 Medium" pitchFamily="2" charset="0"/>
                <a:cs typeface="Baloo Thambi 2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4" name="Date Placeholder 3"/>
          <p:cNvSpPr>
            <a:spLocks noGrp="1"/>
          </p:cNvSpPr>
          <p:nvPr>
            <p:ph type="dt" sz="half" idx="10"/>
          </p:nvPr>
        </p:nvSpPr>
        <p:spPr/>
        <p:txBody>
          <a:bodyPr/>
          <a:lstStyle>
            <a:lvl1pPr>
              <a:defRPr i="1"/>
            </a:lvl1pPr>
          </a:lstStyle>
          <a:p>
            <a:r>
              <a:rPr lang="en-GB" dirty="0"/>
              <a:t>For Internal Use Only</a:t>
            </a:r>
          </a:p>
        </p:txBody>
      </p:sp>
      <p:sp>
        <p:nvSpPr>
          <p:cNvPr id="5" name="Footer Placeholder 4"/>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sp>
        <p:nvSpPr>
          <p:cNvPr id="6" name="Slide Number Placeholder 5"/>
          <p:cNvSpPr>
            <a:spLocks noGrp="1"/>
          </p:cNvSpPr>
          <p:nvPr>
            <p:ph type="sldNum" sz="quarter" idx="12"/>
          </p:nvPr>
        </p:nvSpPr>
        <p:spPr/>
        <p:txBody>
          <a:bodyPr/>
          <a:lstStyle/>
          <a:p>
            <a:fld id="{2377E762-BB25-4DDF-92F3-831B95C4433F}" type="slidenum">
              <a:rPr lang="en-GB" smtClean="0"/>
              <a:t>‹#›</a:t>
            </a:fld>
            <a:endParaRPr lang="en-GB" dirty="0"/>
          </a:p>
        </p:txBody>
      </p:sp>
    </p:spTree>
    <p:extLst>
      <p:ext uri="{BB962C8B-B14F-4D97-AF65-F5344CB8AC3E}">
        <p14:creationId xmlns:p14="http://schemas.microsoft.com/office/powerpoint/2010/main" val="35809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loo Thambi 2 ExtraBold" pitchFamily="2" charset="0"/>
                <a:cs typeface="Baloo Thambi 2 ExtraBold" pitchFamily="2" charset="0"/>
              </a:defRPr>
            </a:lvl1pPr>
          </a:lstStyle>
          <a:p>
            <a:r>
              <a:rPr lang="en-US" noProof="0"/>
              <a:t>Click to edit Master title style</a:t>
            </a:r>
            <a:endParaRPr lang="en-GB" noProof="0" dirty="0"/>
          </a:p>
        </p:txBody>
      </p:sp>
      <p:sp>
        <p:nvSpPr>
          <p:cNvPr id="3" name="Content Placeholder 2"/>
          <p:cNvSpPr>
            <a:spLocks noGrp="1"/>
          </p:cNvSpPr>
          <p:nvPr>
            <p:ph idx="1" hasCustomPrompt="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DFA90901-741F-0369-BF4E-A4B3D1E9318A}"/>
              </a:ext>
            </a:extLst>
          </p:cNvPr>
          <p:cNvSpPr>
            <a:spLocks noGrp="1"/>
          </p:cNvSpPr>
          <p:nvPr>
            <p:ph type="dt" sz="half" idx="10"/>
          </p:nvPr>
        </p:nvSpPr>
        <p:spPr/>
        <p:txBody>
          <a:bodyPr/>
          <a:lstStyle>
            <a:lvl1pPr>
              <a:defRPr i="1"/>
            </a:lvl1pPr>
          </a:lstStyle>
          <a:p>
            <a:r>
              <a:rPr lang="en-GB" dirty="0"/>
              <a:t>For Internal Use Only</a:t>
            </a:r>
          </a:p>
        </p:txBody>
      </p:sp>
      <p:sp>
        <p:nvSpPr>
          <p:cNvPr id="8" name="Footer Placeholder 7">
            <a:extLst>
              <a:ext uri="{FF2B5EF4-FFF2-40B4-BE49-F238E27FC236}">
                <a16:creationId xmlns:a16="http://schemas.microsoft.com/office/drawing/2014/main" id="{D7EDD503-C98A-1B6F-8F96-AC7760B3F9F4}"/>
              </a:ext>
            </a:extLst>
          </p:cNvPr>
          <p:cNvSpPr>
            <a:spLocks noGrp="1"/>
          </p:cNvSpPr>
          <p:nvPr>
            <p:ph type="ftr" sz="quarter" idx="11"/>
          </p:nvPr>
        </p:nvSpPr>
        <p:spPr>
          <a:xfrm>
            <a:off x="7493644" y="6344775"/>
            <a:ext cx="4114800" cy="365125"/>
          </a:xfrm>
          <a:prstGeom prst="rect">
            <a:avLst/>
          </a:prstGeom>
        </p:spPr>
        <p:txBody>
          <a:bodyPr/>
          <a:lstStyle/>
          <a:p>
            <a:r>
              <a:rPr lang="en-US" dirty="0"/>
              <a:t>National Youth Advocacy Service (NYAS)</a:t>
            </a:r>
            <a:endParaRPr lang="en-GB" dirty="0"/>
          </a:p>
        </p:txBody>
      </p:sp>
      <p:cxnSp>
        <p:nvCxnSpPr>
          <p:cNvPr id="13" name="Straight Connector 12">
            <a:extLst>
              <a:ext uri="{FF2B5EF4-FFF2-40B4-BE49-F238E27FC236}">
                <a16:creationId xmlns:a16="http://schemas.microsoft.com/office/drawing/2014/main" id="{F8174D48-3291-ADAF-1F9E-1B4C5AFB5D98}"/>
              </a:ext>
            </a:extLst>
          </p:cNvPr>
          <p:cNvCxnSpPr>
            <a:cxnSpLocks/>
          </p:cNvCxnSpPr>
          <p:nvPr userDrawn="1"/>
        </p:nvCxnSpPr>
        <p:spPr>
          <a:xfrm>
            <a:off x="838200" y="6176963"/>
            <a:ext cx="1051560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C04F86-84BB-2FFB-F5FA-75EF93C785B9}"/>
              </a:ext>
            </a:extLst>
          </p:cNvPr>
          <p:cNvCxnSpPr>
            <a:cxnSpLocks/>
          </p:cNvCxnSpPr>
          <p:nvPr userDrawn="1"/>
        </p:nvCxnSpPr>
        <p:spPr>
          <a:xfrm>
            <a:off x="838200" y="1385888"/>
            <a:ext cx="1051560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logo for a youth advocacy service&#10;&#10;Description automatically generated">
            <a:extLst>
              <a:ext uri="{FF2B5EF4-FFF2-40B4-BE49-F238E27FC236}">
                <a16:creationId xmlns:a16="http://schemas.microsoft.com/office/drawing/2014/main" id="{AF03A997-C680-F34B-97B5-619ADC04CB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7426" y="246512"/>
            <a:ext cx="1595860" cy="868678"/>
          </a:xfrm>
          <a:prstGeom prst="rect">
            <a:avLst/>
          </a:prstGeom>
        </p:spPr>
      </p:pic>
      <p:sp>
        <p:nvSpPr>
          <p:cNvPr id="26" name="Oval 25">
            <a:extLst>
              <a:ext uri="{FF2B5EF4-FFF2-40B4-BE49-F238E27FC236}">
                <a16:creationId xmlns:a16="http://schemas.microsoft.com/office/drawing/2014/main" id="{18ACC8AD-A1F2-99EF-E198-AA66279AA8C9}"/>
              </a:ext>
            </a:extLst>
          </p:cNvPr>
          <p:cNvSpPr/>
          <p:nvPr userDrawn="1"/>
        </p:nvSpPr>
        <p:spPr>
          <a:xfrm rot="963282">
            <a:off x="10901532" y="6328359"/>
            <a:ext cx="473366" cy="4285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22EF1046-60DD-379E-5879-1771822131A2}"/>
              </a:ext>
            </a:extLst>
          </p:cNvPr>
          <p:cNvSpPr>
            <a:spLocks noGrp="1"/>
          </p:cNvSpPr>
          <p:nvPr>
            <p:ph type="sldNum" sz="quarter" idx="12"/>
          </p:nvPr>
        </p:nvSpPr>
        <p:spPr/>
        <p:txBody>
          <a:bodyPr/>
          <a:lstStyle>
            <a:lvl1pPr>
              <a:defRPr>
                <a:solidFill>
                  <a:sysClr val="windowText" lastClr="000000"/>
                </a:solidFill>
              </a:defRPr>
            </a:lvl1pPr>
          </a:lstStyle>
          <a:p>
            <a:fld id="{2377E762-BB25-4DDF-92F3-831B95C4433F}" type="slidenum">
              <a:rPr lang="en-GB" smtClean="0"/>
              <a:pPr/>
              <a:t>‹#›</a:t>
            </a:fld>
            <a:endParaRPr lang="en-GB" dirty="0"/>
          </a:p>
        </p:txBody>
      </p:sp>
      <p:grpSp>
        <p:nvGrpSpPr>
          <p:cNvPr id="4" name="Group 11">
            <a:extLst>
              <a:ext uri="{FF2B5EF4-FFF2-40B4-BE49-F238E27FC236}">
                <a16:creationId xmlns:a16="http://schemas.microsoft.com/office/drawing/2014/main" id="{631DFBCF-FE14-A257-26D3-FF0A5AD26433}"/>
              </a:ext>
            </a:extLst>
          </p:cNvPr>
          <p:cNvGrpSpPr/>
          <p:nvPr userDrawn="1"/>
        </p:nvGrpSpPr>
        <p:grpSpPr>
          <a:xfrm rot="963282">
            <a:off x="10982777" y="6295548"/>
            <a:ext cx="493591" cy="459121"/>
            <a:chOff x="0" y="0"/>
            <a:chExt cx="5861012" cy="4296302"/>
          </a:xfrm>
        </p:grpSpPr>
        <p:sp>
          <p:nvSpPr>
            <p:cNvPr id="5" name="Freeform 12">
              <a:extLst>
                <a:ext uri="{FF2B5EF4-FFF2-40B4-BE49-F238E27FC236}">
                  <a16:creationId xmlns:a16="http://schemas.microsoft.com/office/drawing/2014/main" id="{8C8CAA53-86F2-D572-7A83-0C27C01FD2A9}"/>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grpSp>
        <p:nvGrpSpPr>
          <p:cNvPr id="6" name="Group 11">
            <a:extLst>
              <a:ext uri="{FF2B5EF4-FFF2-40B4-BE49-F238E27FC236}">
                <a16:creationId xmlns:a16="http://schemas.microsoft.com/office/drawing/2014/main" id="{310674F8-A4C8-CE33-9FD9-33D1FF11164F}"/>
              </a:ext>
            </a:extLst>
          </p:cNvPr>
          <p:cNvGrpSpPr/>
          <p:nvPr userDrawn="1"/>
        </p:nvGrpSpPr>
        <p:grpSpPr>
          <a:xfrm rot="963282">
            <a:off x="10998082" y="6318357"/>
            <a:ext cx="403950" cy="448500"/>
            <a:chOff x="0" y="0"/>
            <a:chExt cx="5861012" cy="4296302"/>
          </a:xfrm>
        </p:grpSpPr>
        <p:sp>
          <p:nvSpPr>
            <p:cNvPr id="10" name="Freeform 12">
              <a:extLst>
                <a:ext uri="{FF2B5EF4-FFF2-40B4-BE49-F238E27FC236}">
                  <a16:creationId xmlns:a16="http://schemas.microsoft.com/office/drawing/2014/main" id="{A7ACF5AD-395C-90EC-5A52-7381BCF261A5}"/>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spTree>
    <p:extLst>
      <p:ext uri="{BB962C8B-B14F-4D97-AF65-F5344CB8AC3E}">
        <p14:creationId xmlns:p14="http://schemas.microsoft.com/office/powerpoint/2010/main" val="169588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noProof="0"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r>
              <a:rPr lang="en-GB" dirty="0"/>
              <a:t>For Internal Use Only</a:t>
            </a:r>
          </a:p>
        </p:txBody>
      </p:sp>
      <p:sp>
        <p:nvSpPr>
          <p:cNvPr id="5" name="Footer Placeholder 4"/>
          <p:cNvSpPr>
            <a:spLocks noGrp="1"/>
          </p:cNvSpPr>
          <p:nvPr>
            <p:ph type="ftr" sz="quarter" idx="3"/>
          </p:nvPr>
        </p:nvSpPr>
        <p:spPr>
          <a:xfrm>
            <a:off x="7498080" y="63411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National Youth Advocacy Service (NYAS)</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latin typeface="Baloo Thambi 2 ExtraBold" pitchFamily="2" charset="0"/>
                <a:cs typeface="Baloo Thambi 2 ExtraBold" pitchFamily="2" charset="0"/>
              </a:defRPr>
            </a:lvl1pPr>
          </a:lstStyle>
          <a:p>
            <a:fld id="{2377E762-BB25-4DDF-92F3-831B95C4433F}" type="slidenum">
              <a:rPr lang="en-GB" smtClean="0"/>
              <a:pPr/>
              <a:t>‹#›</a:t>
            </a:fld>
            <a:endParaRPr lang="en-GB" dirty="0"/>
          </a:p>
        </p:txBody>
      </p:sp>
      <p:graphicFrame>
        <p:nvGraphicFramePr>
          <p:cNvPr id="7" name="Table 13">
            <a:extLst>
              <a:ext uri="{FF2B5EF4-FFF2-40B4-BE49-F238E27FC236}">
                <a16:creationId xmlns:a16="http://schemas.microsoft.com/office/drawing/2014/main" id="{483EE638-5448-E991-F0C3-14BF4D16E661}"/>
              </a:ext>
            </a:extLst>
          </p:cNvPr>
          <p:cNvGraphicFramePr>
            <a:graphicFrameLocks noGrp="1"/>
          </p:cNvGraphicFramePr>
          <p:nvPr userDrawn="1">
            <p:extLst>
              <p:ext uri="{D42A27DB-BD31-4B8C-83A1-F6EECF244321}">
                <p14:modId xmlns:p14="http://schemas.microsoft.com/office/powerpoint/2010/main" val="783870307"/>
              </p:ext>
            </p:extLst>
          </p:nvPr>
        </p:nvGraphicFramePr>
        <p:xfrm>
          <a:off x="-3389118" y="365125"/>
          <a:ext cx="2984004" cy="3568901"/>
        </p:xfrm>
        <a:graphic>
          <a:graphicData uri="http://schemas.openxmlformats.org/drawingml/2006/table">
            <a:tbl>
              <a:tblPr firstRow="1" bandRow="1">
                <a:tableStyleId>{5C22544A-7EE6-4342-B048-85BDC9FD1C3A}</a:tableStyleId>
              </a:tblPr>
              <a:tblGrid>
                <a:gridCol w="524817">
                  <a:extLst>
                    <a:ext uri="{9D8B030D-6E8A-4147-A177-3AD203B41FA5}">
                      <a16:colId xmlns:a16="http://schemas.microsoft.com/office/drawing/2014/main" val="3394145566"/>
                    </a:ext>
                  </a:extLst>
                </a:gridCol>
                <a:gridCol w="524817">
                  <a:extLst>
                    <a:ext uri="{9D8B030D-6E8A-4147-A177-3AD203B41FA5}">
                      <a16:colId xmlns:a16="http://schemas.microsoft.com/office/drawing/2014/main" val="2392137963"/>
                    </a:ext>
                  </a:extLst>
                </a:gridCol>
                <a:gridCol w="524817">
                  <a:extLst>
                    <a:ext uri="{9D8B030D-6E8A-4147-A177-3AD203B41FA5}">
                      <a16:colId xmlns:a16="http://schemas.microsoft.com/office/drawing/2014/main" val="3780677594"/>
                    </a:ext>
                  </a:extLst>
                </a:gridCol>
                <a:gridCol w="1409553">
                  <a:extLst>
                    <a:ext uri="{9D8B030D-6E8A-4147-A177-3AD203B41FA5}">
                      <a16:colId xmlns:a16="http://schemas.microsoft.com/office/drawing/2014/main" val="1543047331"/>
                    </a:ext>
                  </a:extLst>
                </a:gridCol>
              </a:tblGrid>
              <a:tr h="368501">
                <a:tc gridSpan="3">
                  <a:txBody>
                    <a:bodyPr/>
                    <a:lstStyle/>
                    <a:p>
                      <a:r>
                        <a:rPr lang="en-GB" b="1" noProof="0" dirty="0">
                          <a:latin typeface="Calibri" panose="020F0502020204030204" pitchFamily="34" charset="0"/>
                          <a:cs typeface="Calibri" panose="020F0502020204030204" pitchFamily="34" charset="0"/>
                        </a:rPr>
                        <a:t>Colour</a:t>
                      </a:r>
                      <a:r>
                        <a:rPr lang="en-US" b="1" dirty="0">
                          <a:latin typeface="Calibri" panose="020F0502020204030204" pitchFamily="34" charset="0"/>
                          <a:cs typeface="Calibri" panose="020F0502020204030204" pitchFamily="34" charset="0"/>
                        </a:rPr>
                        <a:t> Palette</a:t>
                      </a:r>
                      <a:endParaRPr lang="en-GB" b="1" dirty="0">
                        <a:latin typeface="Calibri" panose="020F0502020204030204" pitchFamily="34" charset="0"/>
                        <a:cs typeface="Calibri" panose="020F0502020204030204" pitchFamily="34" charset="0"/>
                      </a:endParaRPr>
                    </a:p>
                  </a:txBody>
                  <a:tcPr>
                    <a:solidFill>
                      <a:srgbClr val="002060"/>
                    </a:solidFill>
                  </a:tcPr>
                </a:tc>
                <a:tc hMerge="1">
                  <a:txBody>
                    <a:bodyPr/>
                    <a:lstStyle/>
                    <a:p>
                      <a:endParaRPr lang="en-GB" dirty="0"/>
                    </a:p>
                  </a:txBody>
                  <a:tcPr/>
                </a:tc>
                <a:tc hMerge="1">
                  <a:txBody>
                    <a:bodyPr/>
                    <a:lstStyle/>
                    <a:p>
                      <a:endParaRPr lang="en-GB" dirty="0"/>
                    </a:p>
                  </a:txBody>
                  <a:tcPr/>
                </a:tc>
                <a:tc>
                  <a:txBody>
                    <a:bodyPr/>
                    <a:lstStyle/>
                    <a:p>
                      <a:r>
                        <a:rPr lang="en-GB" b="1" noProof="0" dirty="0">
                          <a:latin typeface="Calibri" panose="020F0502020204030204" pitchFamily="34" charset="0"/>
                          <a:cs typeface="Calibri" panose="020F0502020204030204" pitchFamily="34" charset="0"/>
                        </a:rPr>
                        <a:t>Colour</a:t>
                      </a:r>
                      <a:r>
                        <a:rPr lang="en-US" b="1" dirty="0">
                          <a:latin typeface="Calibri" panose="020F0502020204030204" pitchFamily="34" charset="0"/>
                          <a:cs typeface="Calibri" panose="020F0502020204030204" pitchFamily="34" charset="0"/>
                        </a:rPr>
                        <a:t> </a:t>
                      </a:r>
                      <a:endParaRPr lang="en-GB" b="1" dirty="0">
                        <a:latin typeface="Calibri" panose="020F0502020204030204" pitchFamily="34" charset="0"/>
                        <a:cs typeface="Calibri" panose="020F0502020204030204" pitchFamily="34" charset="0"/>
                      </a:endParaRPr>
                    </a:p>
                  </a:txBody>
                  <a:tcPr>
                    <a:solidFill>
                      <a:srgbClr val="002060"/>
                    </a:solidFill>
                  </a:tcPr>
                </a:tc>
                <a:extLst>
                  <a:ext uri="{0D108BD9-81ED-4DB2-BD59-A6C34878D82A}">
                    <a16:rowId xmlns:a16="http://schemas.microsoft.com/office/drawing/2014/main" val="3062054222"/>
                  </a:ext>
                </a:extLst>
              </a:tr>
              <a:tr h="399210">
                <a:tc>
                  <a:txBody>
                    <a:bodyPr/>
                    <a:lstStyle/>
                    <a:p>
                      <a:endParaRPr lang="en-GB" dirty="0"/>
                    </a:p>
                  </a:txBody>
                  <a:tcPr>
                    <a:solidFill>
                      <a:srgbClr val="373437"/>
                    </a:solidFill>
                  </a:tcPr>
                </a:tc>
                <a:tc>
                  <a:txBody>
                    <a:bodyPr/>
                    <a:lstStyle/>
                    <a:p>
                      <a:endParaRPr lang="en-GB" dirty="0"/>
                    </a:p>
                  </a:txBody>
                  <a:tcPr>
                    <a:solidFill>
                      <a:srgbClr val="8F8E92"/>
                    </a:solidFill>
                  </a:tcPr>
                </a:tc>
                <a:tc>
                  <a:txBody>
                    <a:bodyPr/>
                    <a:lstStyle/>
                    <a:p>
                      <a:endParaRPr lang="en-GB" dirty="0"/>
                    </a:p>
                  </a:txBody>
                  <a:tcPr>
                    <a:solidFill>
                      <a:srgbClr val="DDDFE0"/>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54 52 55 </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#363337</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56189353"/>
                  </a:ext>
                </a:extLst>
              </a:tr>
              <a:tr h="399210">
                <a:tc>
                  <a:txBody>
                    <a:bodyPr/>
                    <a:lstStyle/>
                    <a:p>
                      <a:endParaRPr lang="en-GB" dirty="0"/>
                    </a:p>
                  </a:txBody>
                  <a:tcPr>
                    <a:solidFill>
                      <a:srgbClr val="9C1D82"/>
                    </a:solidFill>
                  </a:tcPr>
                </a:tc>
                <a:tc>
                  <a:txBody>
                    <a:bodyPr/>
                    <a:lstStyle/>
                    <a:p>
                      <a:endParaRPr lang="en-GB" dirty="0"/>
                    </a:p>
                  </a:txBody>
                  <a:tcPr>
                    <a:solidFill>
                      <a:srgbClr val="BE77AF"/>
                    </a:solidFill>
                  </a:tcPr>
                </a:tc>
                <a:tc>
                  <a:txBody>
                    <a:bodyPr/>
                    <a:lstStyle/>
                    <a:p>
                      <a:endParaRPr lang="en-GB" dirty="0"/>
                    </a:p>
                  </a:txBody>
                  <a:tcPr>
                    <a:solidFill>
                      <a:srgbClr val="E8D4E7"/>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156 3 133</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#9b0384</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5128221"/>
                  </a:ext>
                </a:extLst>
              </a:tr>
              <a:tr h="399210">
                <a:tc>
                  <a:txBody>
                    <a:bodyPr/>
                    <a:lstStyle/>
                    <a:p>
                      <a:endParaRPr lang="en-GB" dirty="0"/>
                    </a:p>
                  </a:txBody>
                  <a:tcPr>
                    <a:solidFill>
                      <a:srgbClr val="004070"/>
                    </a:solidFill>
                  </a:tcPr>
                </a:tc>
                <a:tc>
                  <a:txBody>
                    <a:bodyPr/>
                    <a:lstStyle/>
                    <a:p>
                      <a:endParaRPr lang="en-GB" dirty="0"/>
                    </a:p>
                  </a:txBody>
                  <a:tcPr>
                    <a:solidFill>
                      <a:srgbClr val="5778A4"/>
                    </a:solidFill>
                  </a:tcPr>
                </a:tc>
                <a:tc>
                  <a:txBody>
                    <a:bodyPr/>
                    <a:lstStyle/>
                    <a:p>
                      <a:endParaRPr lang="en-GB" dirty="0"/>
                    </a:p>
                  </a:txBody>
                  <a:tcPr>
                    <a:solidFill>
                      <a:srgbClr val="C5CFE1"/>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0 58 111</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#00396e</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6821622"/>
                  </a:ext>
                </a:extLst>
              </a:tr>
              <a:tr h="399210">
                <a:tc>
                  <a:txBody>
                    <a:bodyPr/>
                    <a:lstStyle/>
                    <a:p>
                      <a:endParaRPr lang="en-GB" dirty="0"/>
                    </a:p>
                  </a:txBody>
                  <a:tcPr>
                    <a:solidFill>
                      <a:srgbClr val="49AD32"/>
                    </a:solidFill>
                  </a:tcPr>
                </a:tc>
                <a:tc>
                  <a:txBody>
                    <a:bodyPr/>
                    <a:lstStyle/>
                    <a:p>
                      <a:endParaRPr lang="en-GB" dirty="0"/>
                    </a:p>
                  </a:txBody>
                  <a:tcPr>
                    <a:solidFill>
                      <a:srgbClr val="A3CC7E"/>
                    </a:solidFill>
                  </a:tcPr>
                </a:tc>
                <a:tc>
                  <a:txBody>
                    <a:bodyPr/>
                    <a:lstStyle/>
                    <a:p>
                      <a:endParaRPr lang="en-GB" dirty="0"/>
                    </a:p>
                  </a:txBody>
                  <a:tcPr>
                    <a:solidFill>
                      <a:srgbClr val="E3F0D8"/>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90 174 34</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#59ad22</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6602936"/>
                  </a:ext>
                </a:extLst>
              </a:tr>
              <a:tr h="399210">
                <a:tc>
                  <a:txBody>
                    <a:bodyPr/>
                    <a:lstStyle/>
                    <a:p>
                      <a:endParaRPr lang="en-GB" dirty="0"/>
                    </a:p>
                  </a:txBody>
                  <a:tcPr>
                    <a:solidFill>
                      <a:srgbClr val="FFCD01"/>
                    </a:solidFill>
                  </a:tcPr>
                </a:tc>
                <a:tc>
                  <a:txBody>
                    <a:bodyPr/>
                    <a:lstStyle/>
                    <a:p>
                      <a:endParaRPr lang="en-GB" dirty="0"/>
                    </a:p>
                  </a:txBody>
                  <a:tcPr>
                    <a:solidFill>
                      <a:srgbClr val="FEDE74"/>
                    </a:solidFill>
                  </a:tcPr>
                </a:tc>
                <a:tc>
                  <a:txBody>
                    <a:bodyPr/>
                    <a:lstStyle/>
                    <a:p>
                      <a:endParaRPr lang="en-GB" dirty="0"/>
                    </a:p>
                  </a:txBody>
                  <a:tcPr>
                    <a:solidFill>
                      <a:srgbClr val="FFF5D6"/>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253 202 0</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#fdca00</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8208331"/>
                  </a:ext>
                </a:extLst>
              </a:tr>
              <a:tr h="399210">
                <a:tc>
                  <a:txBody>
                    <a:bodyPr/>
                    <a:lstStyle/>
                    <a:p>
                      <a:endParaRPr lang="en-GB" dirty="0"/>
                    </a:p>
                  </a:txBody>
                  <a:tcPr>
                    <a:solidFill>
                      <a:srgbClr val="EA4A32"/>
                    </a:solidFill>
                  </a:tcPr>
                </a:tc>
                <a:tc>
                  <a:txBody>
                    <a:bodyPr/>
                    <a:lstStyle/>
                    <a:p>
                      <a:endParaRPr lang="en-GB" dirty="0"/>
                    </a:p>
                  </a:txBody>
                  <a:tcPr>
                    <a:solidFill>
                      <a:srgbClr val="F09574"/>
                    </a:solidFill>
                  </a:tcPr>
                </a:tc>
                <a:tc>
                  <a:txBody>
                    <a:bodyPr/>
                    <a:lstStyle/>
                    <a:p>
                      <a:endParaRPr lang="en-GB" dirty="0"/>
                    </a:p>
                  </a:txBody>
                  <a:tcPr>
                    <a:solidFill>
                      <a:srgbClr val="FADED1"/>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233 75 43</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#e84a2a</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87342987"/>
                  </a:ext>
                </a:extLst>
              </a:tr>
              <a:tr h="399210">
                <a:tc>
                  <a:txBody>
                    <a:bodyPr/>
                    <a:lstStyle/>
                    <a:p>
                      <a:endParaRPr lang="en-GB" dirty="0"/>
                    </a:p>
                  </a:txBody>
                  <a:tcPr>
                    <a:solidFill>
                      <a:srgbClr val="009FE3"/>
                    </a:solidFill>
                  </a:tcPr>
                </a:tc>
                <a:tc>
                  <a:txBody>
                    <a:bodyPr/>
                    <a:lstStyle/>
                    <a:p>
                      <a:endParaRPr lang="en-GB" dirty="0"/>
                    </a:p>
                  </a:txBody>
                  <a:tcPr>
                    <a:solidFill>
                      <a:srgbClr val="5EC6F2"/>
                    </a:solidFill>
                  </a:tcPr>
                </a:tc>
                <a:tc>
                  <a:txBody>
                    <a:bodyPr/>
                    <a:lstStyle/>
                    <a:p>
                      <a:endParaRPr lang="en-GB" dirty="0"/>
                    </a:p>
                  </a:txBody>
                  <a:tcPr>
                    <a:solidFill>
                      <a:srgbClr val="D4EEFB"/>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0 166 235</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#00a6ea</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6644312"/>
                  </a:ext>
                </a:extLst>
              </a:tr>
            </a:tbl>
          </a:graphicData>
        </a:graphic>
      </p:graphicFrame>
      <p:pic>
        <p:nvPicPr>
          <p:cNvPr id="10" name="Picture 9" descr="A logo for a youth advocacy service&#10;&#10;Description automatically generated">
            <a:extLst>
              <a:ext uri="{FF2B5EF4-FFF2-40B4-BE49-F238E27FC236}">
                <a16:creationId xmlns:a16="http://schemas.microsoft.com/office/drawing/2014/main" id="{A1065906-65A5-8DE3-7D92-087C3231AC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37426" y="246512"/>
            <a:ext cx="1595860" cy="868678"/>
          </a:xfrm>
          <a:prstGeom prst="rect">
            <a:avLst/>
          </a:prstGeom>
        </p:spPr>
      </p:pic>
      <p:grpSp>
        <p:nvGrpSpPr>
          <p:cNvPr id="16" name="Group 11">
            <a:extLst>
              <a:ext uri="{FF2B5EF4-FFF2-40B4-BE49-F238E27FC236}">
                <a16:creationId xmlns:a16="http://schemas.microsoft.com/office/drawing/2014/main" id="{9FA4FF24-0534-F112-BD2C-47CFAA395CED}"/>
              </a:ext>
            </a:extLst>
          </p:cNvPr>
          <p:cNvGrpSpPr/>
          <p:nvPr userDrawn="1"/>
        </p:nvGrpSpPr>
        <p:grpSpPr>
          <a:xfrm rot="963282">
            <a:off x="10982777" y="6295548"/>
            <a:ext cx="493591" cy="459121"/>
            <a:chOff x="0" y="0"/>
            <a:chExt cx="5861012" cy="4296302"/>
          </a:xfrm>
        </p:grpSpPr>
        <p:sp>
          <p:nvSpPr>
            <p:cNvPr id="17" name="Freeform 12">
              <a:extLst>
                <a:ext uri="{FF2B5EF4-FFF2-40B4-BE49-F238E27FC236}">
                  <a16:creationId xmlns:a16="http://schemas.microsoft.com/office/drawing/2014/main" id="{563D77E3-FCD3-F319-B88B-4511A102E6E5}"/>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grpSp>
        <p:nvGrpSpPr>
          <p:cNvPr id="18" name="Group 11">
            <a:extLst>
              <a:ext uri="{FF2B5EF4-FFF2-40B4-BE49-F238E27FC236}">
                <a16:creationId xmlns:a16="http://schemas.microsoft.com/office/drawing/2014/main" id="{11245061-2B59-34EC-7C92-964FB18C224B}"/>
              </a:ext>
            </a:extLst>
          </p:cNvPr>
          <p:cNvGrpSpPr/>
          <p:nvPr userDrawn="1"/>
        </p:nvGrpSpPr>
        <p:grpSpPr>
          <a:xfrm rot="963282">
            <a:off x="10998082" y="6318357"/>
            <a:ext cx="403950" cy="448500"/>
            <a:chOff x="0" y="0"/>
            <a:chExt cx="5861012" cy="4296302"/>
          </a:xfrm>
        </p:grpSpPr>
        <p:sp>
          <p:nvSpPr>
            <p:cNvPr id="19" name="Freeform 12">
              <a:extLst>
                <a:ext uri="{FF2B5EF4-FFF2-40B4-BE49-F238E27FC236}">
                  <a16:creationId xmlns:a16="http://schemas.microsoft.com/office/drawing/2014/main" id="{CEF0F8F1-E550-FA59-C4D9-2A2A5F6BEDF0}"/>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spTree>
    <p:extLst>
      <p:ext uri="{BB962C8B-B14F-4D97-AF65-F5344CB8AC3E}">
        <p14:creationId xmlns:p14="http://schemas.microsoft.com/office/powerpoint/2010/main" val="2770183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4" r:id="rId6"/>
    <p:sldLayoutId id="214748366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Baloo Thambi 2 ExtraBold" pitchFamily="2" charset="0"/>
          <a:ea typeface="+mj-ea"/>
          <a:cs typeface="Baloo Thambi 2 Extra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noProof="0"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r>
              <a:rPr lang="en-GB" dirty="0"/>
              <a:t>For Internal Use Only</a:t>
            </a:r>
          </a:p>
        </p:txBody>
      </p:sp>
      <p:sp>
        <p:nvSpPr>
          <p:cNvPr id="5" name="Footer Placeholder 4"/>
          <p:cNvSpPr>
            <a:spLocks noGrp="1"/>
          </p:cNvSpPr>
          <p:nvPr>
            <p:ph type="ftr" sz="quarter" idx="3"/>
          </p:nvPr>
        </p:nvSpPr>
        <p:spPr>
          <a:xfrm>
            <a:off x="7498080" y="63411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National Youth Advocacy Service (NYAS)</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latin typeface="Baloo Thambi 2 ExtraBold" pitchFamily="2" charset="0"/>
                <a:cs typeface="Baloo Thambi 2 ExtraBold" pitchFamily="2" charset="0"/>
              </a:defRPr>
            </a:lvl1pPr>
          </a:lstStyle>
          <a:p>
            <a:fld id="{2377E762-BB25-4DDF-92F3-831B95C4433F}" type="slidenum">
              <a:rPr lang="en-GB" smtClean="0"/>
              <a:pPr/>
              <a:t>‹#›</a:t>
            </a:fld>
            <a:endParaRPr lang="en-GB" dirty="0"/>
          </a:p>
        </p:txBody>
      </p:sp>
      <p:graphicFrame>
        <p:nvGraphicFramePr>
          <p:cNvPr id="7" name="Table 13">
            <a:extLst>
              <a:ext uri="{FF2B5EF4-FFF2-40B4-BE49-F238E27FC236}">
                <a16:creationId xmlns:a16="http://schemas.microsoft.com/office/drawing/2014/main" id="{483EE638-5448-E991-F0C3-14BF4D16E661}"/>
              </a:ext>
            </a:extLst>
          </p:cNvPr>
          <p:cNvGraphicFramePr>
            <a:graphicFrameLocks noGrp="1"/>
          </p:cNvGraphicFramePr>
          <p:nvPr userDrawn="1"/>
        </p:nvGraphicFramePr>
        <p:xfrm>
          <a:off x="-3389118" y="365125"/>
          <a:ext cx="2984004" cy="3568901"/>
        </p:xfrm>
        <a:graphic>
          <a:graphicData uri="http://schemas.openxmlformats.org/drawingml/2006/table">
            <a:tbl>
              <a:tblPr firstRow="1" bandRow="1">
                <a:tableStyleId>{5C22544A-7EE6-4342-B048-85BDC9FD1C3A}</a:tableStyleId>
              </a:tblPr>
              <a:tblGrid>
                <a:gridCol w="524817">
                  <a:extLst>
                    <a:ext uri="{9D8B030D-6E8A-4147-A177-3AD203B41FA5}">
                      <a16:colId xmlns:a16="http://schemas.microsoft.com/office/drawing/2014/main" val="3394145566"/>
                    </a:ext>
                  </a:extLst>
                </a:gridCol>
                <a:gridCol w="524817">
                  <a:extLst>
                    <a:ext uri="{9D8B030D-6E8A-4147-A177-3AD203B41FA5}">
                      <a16:colId xmlns:a16="http://schemas.microsoft.com/office/drawing/2014/main" val="2392137963"/>
                    </a:ext>
                  </a:extLst>
                </a:gridCol>
                <a:gridCol w="524817">
                  <a:extLst>
                    <a:ext uri="{9D8B030D-6E8A-4147-A177-3AD203B41FA5}">
                      <a16:colId xmlns:a16="http://schemas.microsoft.com/office/drawing/2014/main" val="3780677594"/>
                    </a:ext>
                  </a:extLst>
                </a:gridCol>
                <a:gridCol w="1409553">
                  <a:extLst>
                    <a:ext uri="{9D8B030D-6E8A-4147-A177-3AD203B41FA5}">
                      <a16:colId xmlns:a16="http://schemas.microsoft.com/office/drawing/2014/main" val="1543047331"/>
                    </a:ext>
                  </a:extLst>
                </a:gridCol>
              </a:tblGrid>
              <a:tr h="368501">
                <a:tc gridSpan="3">
                  <a:txBody>
                    <a:bodyPr/>
                    <a:lstStyle/>
                    <a:p>
                      <a:r>
                        <a:rPr lang="en-GB" b="1" noProof="0" dirty="0">
                          <a:latin typeface="Calibri" panose="020F0502020204030204" pitchFamily="34" charset="0"/>
                          <a:cs typeface="Calibri" panose="020F0502020204030204" pitchFamily="34" charset="0"/>
                        </a:rPr>
                        <a:t>Colour</a:t>
                      </a:r>
                      <a:r>
                        <a:rPr lang="en-US" b="1" dirty="0">
                          <a:latin typeface="Calibri" panose="020F0502020204030204" pitchFamily="34" charset="0"/>
                          <a:cs typeface="Calibri" panose="020F0502020204030204" pitchFamily="34" charset="0"/>
                        </a:rPr>
                        <a:t> Palette</a:t>
                      </a:r>
                      <a:endParaRPr lang="en-GB" b="1" dirty="0">
                        <a:latin typeface="Calibri" panose="020F0502020204030204" pitchFamily="34" charset="0"/>
                        <a:cs typeface="Calibri" panose="020F0502020204030204" pitchFamily="34" charset="0"/>
                      </a:endParaRPr>
                    </a:p>
                  </a:txBody>
                  <a:tcPr>
                    <a:solidFill>
                      <a:srgbClr val="002060"/>
                    </a:solidFill>
                  </a:tcPr>
                </a:tc>
                <a:tc hMerge="1">
                  <a:txBody>
                    <a:bodyPr/>
                    <a:lstStyle/>
                    <a:p>
                      <a:endParaRPr lang="en-GB" dirty="0"/>
                    </a:p>
                  </a:txBody>
                  <a:tcPr/>
                </a:tc>
                <a:tc hMerge="1">
                  <a:txBody>
                    <a:bodyPr/>
                    <a:lstStyle/>
                    <a:p>
                      <a:endParaRPr lang="en-GB" dirty="0"/>
                    </a:p>
                  </a:txBody>
                  <a:tcPr/>
                </a:tc>
                <a:tc>
                  <a:txBody>
                    <a:bodyPr/>
                    <a:lstStyle/>
                    <a:p>
                      <a:r>
                        <a:rPr lang="en-GB" b="1" noProof="0" dirty="0">
                          <a:latin typeface="Calibri" panose="020F0502020204030204" pitchFamily="34" charset="0"/>
                          <a:cs typeface="Calibri" panose="020F0502020204030204" pitchFamily="34" charset="0"/>
                        </a:rPr>
                        <a:t>Colour</a:t>
                      </a:r>
                      <a:r>
                        <a:rPr lang="en-US" b="1" dirty="0">
                          <a:latin typeface="Calibri" panose="020F0502020204030204" pitchFamily="34" charset="0"/>
                          <a:cs typeface="Calibri" panose="020F0502020204030204" pitchFamily="34" charset="0"/>
                        </a:rPr>
                        <a:t> </a:t>
                      </a:r>
                      <a:endParaRPr lang="en-GB" b="1" dirty="0">
                        <a:latin typeface="Calibri" panose="020F0502020204030204" pitchFamily="34" charset="0"/>
                        <a:cs typeface="Calibri" panose="020F0502020204030204" pitchFamily="34" charset="0"/>
                      </a:endParaRPr>
                    </a:p>
                  </a:txBody>
                  <a:tcPr>
                    <a:solidFill>
                      <a:srgbClr val="002060"/>
                    </a:solidFill>
                  </a:tcPr>
                </a:tc>
                <a:extLst>
                  <a:ext uri="{0D108BD9-81ED-4DB2-BD59-A6C34878D82A}">
                    <a16:rowId xmlns:a16="http://schemas.microsoft.com/office/drawing/2014/main" val="3062054222"/>
                  </a:ext>
                </a:extLst>
              </a:tr>
              <a:tr h="399210">
                <a:tc>
                  <a:txBody>
                    <a:bodyPr/>
                    <a:lstStyle/>
                    <a:p>
                      <a:endParaRPr lang="en-GB" dirty="0"/>
                    </a:p>
                  </a:txBody>
                  <a:tcPr>
                    <a:solidFill>
                      <a:srgbClr val="373437"/>
                    </a:solidFill>
                  </a:tcPr>
                </a:tc>
                <a:tc>
                  <a:txBody>
                    <a:bodyPr/>
                    <a:lstStyle/>
                    <a:p>
                      <a:endParaRPr lang="en-GB" dirty="0"/>
                    </a:p>
                  </a:txBody>
                  <a:tcPr>
                    <a:solidFill>
                      <a:srgbClr val="8F8E92"/>
                    </a:solidFill>
                  </a:tcPr>
                </a:tc>
                <a:tc>
                  <a:txBody>
                    <a:bodyPr/>
                    <a:lstStyle/>
                    <a:p>
                      <a:endParaRPr lang="en-GB" dirty="0"/>
                    </a:p>
                  </a:txBody>
                  <a:tcPr>
                    <a:solidFill>
                      <a:srgbClr val="DDDFE0"/>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54 52 55 </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#363337</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56189353"/>
                  </a:ext>
                </a:extLst>
              </a:tr>
              <a:tr h="399210">
                <a:tc>
                  <a:txBody>
                    <a:bodyPr/>
                    <a:lstStyle/>
                    <a:p>
                      <a:endParaRPr lang="en-GB" dirty="0"/>
                    </a:p>
                  </a:txBody>
                  <a:tcPr>
                    <a:solidFill>
                      <a:srgbClr val="9C1D82"/>
                    </a:solidFill>
                  </a:tcPr>
                </a:tc>
                <a:tc>
                  <a:txBody>
                    <a:bodyPr/>
                    <a:lstStyle/>
                    <a:p>
                      <a:endParaRPr lang="en-GB" dirty="0"/>
                    </a:p>
                  </a:txBody>
                  <a:tcPr>
                    <a:solidFill>
                      <a:srgbClr val="BE77AF"/>
                    </a:solidFill>
                  </a:tcPr>
                </a:tc>
                <a:tc>
                  <a:txBody>
                    <a:bodyPr/>
                    <a:lstStyle/>
                    <a:p>
                      <a:endParaRPr lang="en-GB" dirty="0"/>
                    </a:p>
                  </a:txBody>
                  <a:tcPr>
                    <a:solidFill>
                      <a:srgbClr val="E8D4E7"/>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156 3 133</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#9b0384</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5128221"/>
                  </a:ext>
                </a:extLst>
              </a:tr>
              <a:tr h="399210">
                <a:tc>
                  <a:txBody>
                    <a:bodyPr/>
                    <a:lstStyle/>
                    <a:p>
                      <a:endParaRPr lang="en-GB" dirty="0"/>
                    </a:p>
                  </a:txBody>
                  <a:tcPr>
                    <a:solidFill>
                      <a:srgbClr val="004070"/>
                    </a:solidFill>
                  </a:tcPr>
                </a:tc>
                <a:tc>
                  <a:txBody>
                    <a:bodyPr/>
                    <a:lstStyle/>
                    <a:p>
                      <a:endParaRPr lang="en-GB" dirty="0"/>
                    </a:p>
                  </a:txBody>
                  <a:tcPr>
                    <a:solidFill>
                      <a:srgbClr val="5778A4"/>
                    </a:solidFill>
                  </a:tcPr>
                </a:tc>
                <a:tc>
                  <a:txBody>
                    <a:bodyPr/>
                    <a:lstStyle/>
                    <a:p>
                      <a:endParaRPr lang="en-GB" dirty="0"/>
                    </a:p>
                  </a:txBody>
                  <a:tcPr>
                    <a:solidFill>
                      <a:srgbClr val="C5CFE1"/>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0 58 111</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#00396e</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76821622"/>
                  </a:ext>
                </a:extLst>
              </a:tr>
              <a:tr h="399210">
                <a:tc>
                  <a:txBody>
                    <a:bodyPr/>
                    <a:lstStyle/>
                    <a:p>
                      <a:endParaRPr lang="en-GB" dirty="0"/>
                    </a:p>
                  </a:txBody>
                  <a:tcPr>
                    <a:solidFill>
                      <a:srgbClr val="49AD32"/>
                    </a:solidFill>
                  </a:tcPr>
                </a:tc>
                <a:tc>
                  <a:txBody>
                    <a:bodyPr/>
                    <a:lstStyle/>
                    <a:p>
                      <a:endParaRPr lang="en-GB" dirty="0"/>
                    </a:p>
                  </a:txBody>
                  <a:tcPr>
                    <a:solidFill>
                      <a:srgbClr val="A3CC7E"/>
                    </a:solidFill>
                  </a:tcPr>
                </a:tc>
                <a:tc>
                  <a:txBody>
                    <a:bodyPr/>
                    <a:lstStyle/>
                    <a:p>
                      <a:endParaRPr lang="en-GB" dirty="0"/>
                    </a:p>
                  </a:txBody>
                  <a:tcPr>
                    <a:solidFill>
                      <a:srgbClr val="E3F0D8"/>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90 174 34</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#59ad22</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6602936"/>
                  </a:ext>
                </a:extLst>
              </a:tr>
              <a:tr h="399210">
                <a:tc>
                  <a:txBody>
                    <a:bodyPr/>
                    <a:lstStyle/>
                    <a:p>
                      <a:endParaRPr lang="en-GB" dirty="0"/>
                    </a:p>
                  </a:txBody>
                  <a:tcPr>
                    <a:solidFill>
                      <a:srgbClr val="FFCD01"/>
                    </a:solidFill>
                  </a:tcPr>
                </a:tc>
                <a:tc>
                  <a:txBody>
                    <a:bodyPr/>
                    <a:lstStyle/>
                    <a:p>
                      <a:endParaRPr lang="en-GB" dirty="0"/>
                    </a:p>
                  </a:txBody>
                  <a:tcPr>
                    <a:solidFill>
                      <a:srgbClr val="FEDE74"/>
                    </a:solidFill>
                  </a:tcPr>
                </a:tc>
                <a:tc>
                  <a:txBody>
                    <a:bodyPr/>
                    <a:lstStyle/>
                    <a:p>
                      <a:endParaRPr lang="en-GB" dirty="0"/>
                    </a:p>
                  </a:txBody>
                  <a:tcPr>
                    <a:solidFill>
                      <a:srgbClr val="FFF5D6"/>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253 202 0</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#fdca00</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8208331"/>
                  </a:ext>
                </a:extLst>
              </a:tr>
              <a:tr h="399210">
                <a:tc>
                  <a:txBody>
                    <a:bodyPr/>
                    <a:lstStyle/>
                    <a:p>
                      <a:endParaRPr lang="en-GB" dirty="0"/>
                    </a:p>
                  </a:txBody>
                  <a:tcPr>
                    <a:solidFill>
                      <a:srgbClr val="EA4A32"/>
                    </a:solidFill>
                  </a:tcPr>
                </a:tc>
                <a:tc>
                  <a:txBody>
                    <a:bodyPr/>
                    <a:lstStyle/>
                    <a:p>
                      <a:endParaRPr lang="en-GB" dirty="0"/>
                    </a:p>
                  </a:txBody>
                  <a:tcPr>
                    <a:solidFill>
                      <a:srgbClr val="F09574"/>
                    </a:solidFill>
                  </a:tcPr>
                </a:tc>
                <a:tc>
                  <a:txBody>
                    <a:bodyPr/>
                    <a:lstStyle/>
                    <a:p>
                      <a:endParaRPr lang="en-GB" dirty="0"/>
                    </a:p>
                  </a:txBody>
                  <a:tcPr>
                    <a:solidFill>
                      <a:srgbClr val="FADED1"/>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233 75 43</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#e84a2a</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87342987"/>
                  </a:ext>
                </a:extLst>
              </a:tr>
              <a:tr h="399210">
                <a:tc>
                  <a:txBody>
                    <a:bodyPr/>
                    <a:lstStyle/>
                    <a:p>
                      <a:endParaRPr lang="en-GB" dirty="0"/>
                    </a:p>
                  </a:txBody>
                  <a:tcPr>
                    <a:solidFill>
                      <a:srgbClr val="009FE3"/>
                    </a:solidFill>
                  </a:tcPr>
                </a:tc>
                <a:tc>
                  <a:txBody>
                    <a:bodyPr/>
                    <a:lstStyle/>
                    <a:p>
                      <a:endParaRPr lang="en-GB" dirty="0"/>
                    </a:p>
                  </a:txBody>
                  <a:tcPr>
                    <a:solidFill>
                      <a:srgbClr val="5EC6F2"/>
                    </a:solidFill>
                  </a:tcPr>
                </a:tc>
                <a:tc>
                  <a:txBody>
                    <a:bodyPr/>
                    <a:lstStyle/>
                    <a:p>
                      <a:endParaRPr lang="en-GB" dirty="0"/>
                    </a:p>
                  </a:txBody>
                  <a:tcPr>
                    <a:solidFill>
                      <a:srgbClr val="D4EEFB"/>
                    </a:solidFill>
                  </a:tcPr>
                </a:tc>
                <a:tc>
                  <a:txBody>
                    <a:bodyPr/>
                    <a:lstStyle/>
                    <a:p>
                      <a:r>
                        <a:rPr lang="en-US" sz="1200" b="1" dirty="0">
                          <a:latin typeface="Arial" panose="020B0604020202020204" pitchFamily="34" charset="0"/>
                          <a:cs typeface="Arial" panose="020B0604020202020204" pitchFamily="34" charset="0"/>
                        </a:rPr>
                        <a:t>RGB</a:t>
                      </a:r>
                      <a:r>
                        <a:rPr lang="en-US" sz="1200" dirty="0">
                          <a:latin typeface="Arial" panose="020B0604020202020204" pitchFamily="34" charset="0"/>
                          <a:cs typeface="Arial" panose="020B0604020202020204" pitchFamily="34" charset="0"/>
                        </a:rPr>
                        <a:t>: 0 166 235</a:t>
                      </a:r>
                    </a:p>
                    <a:p>
                      <a:r>
                        <a:rPr lang="en-US" sz="1200" b="1" dirty="0">
                          <a:latin typeface="Arial" panose="020B0604020202020204" pitchFamily="34" charset="0"/>
                          <a:cs typeface="Arial" panose="020B0604020202020204" pitchFamily="34" charset="0"/>
                        </a:rPr>
                        <a:t>HEX</a:t>
                      </a:r>
                      <a:r>
                        <a:rPr lang="en-US" sz="1200" dirty="0">
                          <a:latin typeface="Arial" panose="020B0604020202020204" pitchFamily="34" charset="0"/>
                          <a:cs typeface="Arial" panose="020B0604020202020204" pitchFamily="34" charset="0"/>
                        </a:rPr>
                        <a:t>: #00a6ea</a:t>
                      </a:r>
                      <a:endParaRPr lang="en-GB"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6644312"/>
                  </a:ext>
                </a:extLst>
              </a:tr>
            </a:tbl>
          </a:graphicData>
        </a:graphic>
      </p:graphicFrame>
      <p:pic>
        <p:nvPicPr>
          <p:cNvPr id="10" name="Picture 9" descr="A logo for a youth advocacy service&#10;&#10;Description automatically generated">
            <a:extLst>
              <a:ext uri="{FF2B5EF4-FFF2-40B4-BE49-F238E27FC236}">
                <a16:creationId xmlns:a16="http://schemas.microsoft.com/office/drawing/2014/main" id="{A1065906-65A5-8DE3-7D92-087C3231AC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37426" y="246512"/>
            <a:ext cx="1595860" cy="868678"/>
          </a:xfrm>
          <a:prstGeom prst="rect">
            <a:avLst/>
          </a:prstGeom>
        </p:spPr>
      </p:pic>
      <p:grpSp>
        <p:nvGrpSpPr>
          <p:cNvPr id="16" name="Group 11">
            <a:extLst>
              <a:ext uri="{FF2B5EF4-FFF2-40B4-BE49-F238E27FC236}">
                <a16:creationId xmlns:a16="http://schemas.microsoft.com/office/drawing/2014/main" id="{9FA4FF24-0534-F112-BD2C-47CFAA395CED}"/>
              </a:ext>
            </a:extLst>
          </p:cNvPr>
          <p:cNvGrpSpPr/>
          <p:nvPr userDrawn="1"/>
        </p:nvGrpSpPr>
        <p:grpSpPr>
          <a:xfrm rot="963282">
            <a:off x="10982777" y="6295548"/>
            <a:ext cx="493591" cy="459121"/>
            <a:chOff x="0" y="0"/>
            <a:chExt cx="5861012" cy="4296302"/>
          </a:xfrm>
        </p:grpSpPr>
        <p:sp>
          <p:nvSpPr>
            <p:cNvPr id="17" name="Freeform 12">
              <a:extLst>
                <a:ext uri="{FF2B5EF4-FFF2-40B4-BE49-F238E27FC236}">
                  <a16:creationId xmlns:a16="http://schemas.microsoft.com/office/drawing/2014/main" id="{563D77E3-FCD3-F319-B88B-4511A102E6E5}"/>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grpSp>
        <p:nvGrpSpPr>
          <p:cNvPr id="18" name="Group 11">
            <a:extLst>
              <a:ext uri="{FF2B5EF4-FFF2-40B4-BE49-F238E27FC236}">
                <a16:creationId xmlns:a16="http://schemas.microsoft.com/office/drawing/2014/main" id="{11245061-2B59-34EC-7C92-964FB18C224B}"/>
              </a:ext>
            </a:extLst>
          </p:cNvPr>
          <p:cNvGrpSpPr/>
          <p:nvPr userDrawn="1"/>
        </p:nvGrpSpPr>
        <p:grpSpPr>
          <a:xfrm rot="963282">
            <a:off x="10998082" y="6318357"/>
            <a:ext cx="403950" cy="448500"/>
            <a:chOff x="0" y="0"/>
            <a:chExt cx="5861012" cy="4296302"/>
          </a:xfrm>
        </p:grpSpPr>
        <p:sp>
          <p:nvSpPr>
            <p:cNvPr id="19" name="Freeform 12">
              <a:extLst>
                <a:ext uri="{FF2B5EF4-FFF2-40B4-BE49-F238E27FC236}">
                  <a16:creationId xmlns:a16="http://schemas.microsoft.com/office/drawing/2014/main" id="{CEF0F8F1-E550-FA59-C4D9-2A2A5F6BEDF0}"/>
                </a:ext>
              </a:extLst>
            </p:cNvPr>
            <p:cNvSpPr/>
            <p:nvPr/>
          </p:nvSpPr>
          <p:spPr>
            <a:xfrm>
              <a:off x="0" y="0"/>
              <a:ext cx="5861050" cy="4296410"/>
            </a:xfrm>
            <a:custGeom>
              <a:avLst/>
              <a:gdLst/>
              <a:ahLst/>
              <a:cxnLst/>
              <a:rect l="l" t="t" r="r" b="b"/>
              <a:pathLst>
                <a:path w="5861050" h="4296410">
                  <a:moveTo>
                    <a:pt x="0" y="2148205"/>
                  </a:moveTo>
                  <a:cubicBezTo>
                    <a:pt x="0" y="958342"/>
                    <a:pt x="1315974" y="0"/>
                    <a:pt x="2930525" y="0"/>
                  </a:cubicBezTo>
                  <a:cubicBezTo>
                    <a:pt x="4545076" y="0"/>
                    <a:pt x="5861050" y="958342"/>
                    <a:pt x="5861050" y="2148205"/>
                  </a:cubicBezTo>
                  <a:lnTo>
                    <a:pt x="5848350" y="2148205"/>
                  </a:lnTo>
                  <a:lnTo>
                    <a:pt x="5861050" y="2148205"/>
                  </a:lnTo>
                  <a:cubicBezTo>
                    <a:pt x="5861050" y="3337941"/>
                    <a:pt x="4545076" y="4296410"/>
                    <a:pt x="2930525" y="4296410"/>
                  </a:cubicBezTo>
                  <a:lnTo>
                    <a:pt x="2930525" y="4283710"/>
                  </a:lnTo>
                  <a:lnTo>
                    <a:pt x="2930525" y="4296410"/>
                  </a:lnTo>
                  <a:cubicBezTo>
                    <a:pt x="1315974" y="4296283"/>
                    <a:pt x="0" y="3337941"/>
                    <a:pt x="0" y="2148205"/>
                  </a:cubicBezTo>
                  <a:lnTo>
                    <a:pt x="12700" y="2148205"/>
                  </a:lnTo>
                  <a:lnTo>
                    <a:pt x="25400" y="2148205"/>
                  </a:lnTo>
                  <a:lnTo>
                    <a:pt x="12700" y="2148205"/>
                  </a:lnTo>
                  <a:lnTo>
                    <a:pt x="0" y="2148205"/>
                  </a:lnTo>
                  <a:moveTo>
                    <a:pt x="25400" y="2148205"/>
                  </a:moveTo>
                  <a:cubicBezTo>
                    <a:pt x="25400" y="2155190"/>
                    <a:pt x="19685" y="2160905"/>
                    <a:pt x="12700" y="2160905"/>
                  </a:cubicBezTo>
                  <a:cubicBezTo>
                    <a:pt x="5715" y="2160905"/>
                    <a:pt x="0" y="2155190"/>
                    <a:pt x="0" y="2148205"/>
                  </a:cubicBezTo>
                  <a:cubicBezTo>
                    <a:pt x="0" y="2141220"/>
                    <a:pt x="5715" y="2135505"/>
                    <a:pt x="12700" y="2135505"/>
                  </a:cubicBezTo>
                  <a:cubicBezTo>
                    <a:pt x="19685" y="2135505"/>
                    <a:pt x="25400" y="2141220"/>
                    <a:pt x="25400" y="2148205"/>
                  </a:cubicBezTo>
                  <a:cubicBezTo>
                    <a:pt x="25400" y="3317240"/>
                    <a:pt x="1322070" y="4271010"/>
                    <a:pt x="2930525" y="4271010"/>
                  </a:cubicBezTo>
                  <a:cubicBezTo>
                    <a:pt x="4538980" y="4271010"/>
                    <a:pt x="5835650" y="3317113"/>
                    <a:pt x="5835650" y="2148205"/>
                  </a:cubicBezTo>
                  <a:cubicBezTo>
                    <a:pt x="5835650" y="979297"/>
                    <a:pt x="4538853" y="25400"/>
                    <a:pt x="2930525" y="25400"/>
                  </a:cubicBezTo>
                  <a:lnTo>
                    <a:pt x="2930525" y="12700"/>
                  </a:lnTo>
                  <a:lnTo>
                    <a:pt x="2930525" y="25400"/>
                  </a:lnTo>
                  <a:cubicBezTo>
                    <a:pt x="1322070" y="25400"/>
                    <a:pt x="25400" y="979170"/>
                    <a:pt x="25400" y="2148205"/>
                  </a:cubicBezTo>
                </a:path>
              </a:pathLst>
            </a:custGeom>
            <a:solidFill>
              <a:srgbClr val="FFCD01"/>
            </a:solidFill>
          </p:spPr>
        </p:sp>
      </p:grpSp>
    </p:spTree>
    <p:extLst>
      <p:ext uri="{BB962C8B-B14F-4D97-AF65-F5344CB8AC3E}">
        <p14:creationId xmlns:p14="http://schemas.microsoft.com/office/powerpoint/2010/main" val="277018354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Baloo Thambi 2 ExtraBold" pitchFamily="2" charset="0"/>
          <a:ea typeface="+mj-ea"/>
          <a:cs typeface="Baloo Thambi 2 Extra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hyperlink" Target="https://ar.inspiredpencil.com/pictures-2023/effectiveness-at-wor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hyperlink" Target="https://open.library.okstate.edu/speech2713/chapter/4-4-stages-of-listen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9.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slido.com/powerpoint-polling?utm_source=powerpoint&amp;utm_medium=placeholder-slide" TargetMode="External"/><Relationship Id="rId13" Type="http://schemas.openxmlformats.org/officeDocument/2006/relationships/image" Target="../media/image58.svg"/><Relationship Id="rId3" Type="http://schemas.openxmlformats.org/officeDocument/2006/relationships/tags" Target="../tags/tag3.xml"/><Relationship Id="rId7" Type="http://schemas.openxmlformats.org/officeDocument/2006/relationships/image" Target="../media/image54.svg"/><Relationship Id="rId12" Type="http://schemas.openxmlformats.org/officeDocument/2006/relationships/image" Target="../media/image5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3.png"/><Relationship Id="rId11" Type="http://schemas.openxmlformats.org/officeDocument/2006/relationships/hyperlink" Target="https://www.slido.com/support/ppi/how-to-change-the-design" TargetMode="External"/><Relationship Id="rId5" Type="http://schemas.openxmlformats.org/officeDocument/2006/relationships/notesSlide" Target="../notesSlides/notesSlide23.xml"/><Relationship Id="rId10" Type="http://schemas.openxmlformats.org/officeDocument/2006/relationships/image" Target="../media/image56.svg"/><Relationship Id="rId4" Type="http://schemas.openxmlformats.org/officeDocument/2006/relationships/slideLayout" Target="../slideLayouts/slideLayout7.xml"/><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taxadvisermagazine.com/article/new-working-togethe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2.sv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7.jfi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56236"/>
            <a:ext cx="12192000" cy="2587164"/>
          </a:xfrm>
        </p:spPr>
        <p:txBody>
          <a:bodyPr rtlCol="0">
            <a:normAutofit/>
          </a:bodyPr>
          <a:lstStyle/>
          <a:p>
            <a:pPr rtl="0"/>
            <a:r>
              <a:rPr lang="en-GB" sz="5600" b="1">
                <a:solidFill>
                  <a:schemeClr val="tx2">
                    <a:lumMod val="90000"/>
                    <a:lumOff val="10000"/>
                  </a:schemeClr>
                </a:solidFill>
              </a:rPr>
              <a:t>Eastern Region Residential Care Providers Event</a:t>
            </a:r>
          </a:p>
        </p:txBody>
      </p:sp>
      <p:sp>
        <p:nvSpPr>
          <p:cNvPr id="3" name="Subtitle 2"/>
          <p:cNvSpPr>
            <a:spLocks noGrp="1"/>
          </p:cNvSpPr>
          <p:nvPr>
            <p:ph type="subTitle" idx="1"/>
          </p:nvPr>
        </p:nvSpPr>
        <p:spPr>
          <a:xfrm>
            <a:off x="1271494" y="5245007"/>
            <a:ext cx="9144000" cy="1112955"/>
          </a:xfrm>
        </p:spPr>
        <p:txBody>
          <a:bodyPr rtlCol="0">
            <a:normAutofit/>
          </a:bodyPr>
          <a:lstStyle/>
          <a:p>
            <a:pPr rtl="0"/>
            <a:r>
              <a:rPr lang="en-GB" sz="2800" b="1" dirty="0">
                <a:solidFill>
                  <a:schemeClr val="tx2">
                    <a:lumMod val="90000"/>
                    <a:lumOff val="10000"/>
                  </a:schemeClr>
                </a:solidFill>
                <a:latin typeface="Baloo Thambi 2 ExtraBold" panose="020B0604020202020204" charset="0"/>
                <a:cs typeface="Baloo Thambi 2 ExtraBold" panose="020B0604020202020204" charset="0"/>
              </a:rPr>
              <a:t>WEDNESDAY, 18 JUNE 2025</a:t>
            </a:r>
          </a:p>
          <a:p>
            <a:pPr rtl="0"/>
            <a:r>
              <a:rPr lang="en-GB" sz="2800" b="1" dirty="0">
                <a:solidFill>
                  <a:schemeClr val="tx2">
                    <a:lumMod val="90000"/>
                    <a:lumOff val="10000"/>
                  </a:schemeClr>
                </a:solidFill>
                <a:latin typeface="Baloo Thambi 2 ExtraBold" panose="020B0604020202020204" charset="0"/>
                <a:cs typeface="Baloo Thambi 2 ExtraBold" panose="020B0604020202020204" charset="0"/>
              </a:rPr>
              <a:t>10:00 – 15:00 </a:t>
            </a:r>
          </a:p>
        </p:txBody>
      </p:sp>
      <p:pic>
        <p:nvPicPr>
          <p:cNvPr id="4" name="Picture 3" descr="A green curved arrow with white text&#10;&#10;Description automatically generated">
            <a:extLst>
              <a:ext uri="{FF2B5EF4-FFF2-40B4-BE49-F238E27FC236}">
                <a16:creationId xmlns:a16="http://schemas.microsoft.com/office/drawing/2014/main" id="{2198A1E3-E757-8257-7587-9F90D8CD1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916" y="5245008"/>
            <a:ext cx="2024387" cy="1341788"/>
          </a:xfrm>
          <a:prstGeom prst="rect">
            <a:avLst/>
          </a:prstGeom>
        </p:spPr>
      </p:pic>
      <p:pic>
        <p:nvPicPr>
          <p:cNvPr id="5" name="Picture 4">
            <a:extLst>
              <a:ext uri="{FF2B5EF4-FFF2-40B4-BE49-F238E27FC236}">
                <a16:creationId xmlns:a16="http://schemas.microsoft.com/office/drawing/2014/main" id="{0FFC6795-C53E-F177-BD49-65C8CB3B2871}"/>
              </a:ext>
            </a:extLst>
          </p:cNvPr>
          <p:cNvPicPr>
            <a:picLocks noChangeAspect="1"/>
          </p:cNvPicPr>
          <p:nvPr/>
        </p:nvPicPr>
        <p:blipFill>
          <a:blip r:embed="rId4"/>
          <a:stretch>
            <a:fillRect/>
          </a:stretch>
        </p:blipFill>
        <p:spPr>
          <a:xfrm>
            <a:off x="442365" y="390716"/>
            <a:ext cx="1341787" cy="1341787"/>
          </a:xfrm>
          <a:prstGeom prst="rect">
            <a:avLst/>
          </a:prstGeom>
        </p:spPr>
      </p:pic>
      <p:sp>
        <p:nvSpPr>
          <p:cNvPr id="7" name="TextBox 6">
            <a:extLst>
              <a:ext uri="{FF2B5EF4-FFF2-40B4-BE49-F238E27FC236}">
                <a16:creationId xmlns:a16="http://schemas.microsoft.com/office/drawing/2014/main" id="{84B10933-7477-9EE9-144E-D77459520163}"/>
              </a:ext>
            </a:extLst>
          </p:cNvPr>
          <p:cNvSpPr txBox="1"/>
          <p:nvPr/>
        </p:nvSpPr>
        <p:spPr>
          <a:xfrm>
            <a:off x="1981200" y="647398"/>
            <a:ext cx="6097772" cy="80477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4400" b="1" i="0" u="none" strike="noStrike" kern="1200" cap="all" spc="50" normalizeH="0" baseline="0" noProof="0" dirty="0">
                <a:ln>
                  <a:noFill/>
                </a:ln>
                <a:solidFill>
                  <a:schemeClr val="accent1">
                    <a:lumMod val="60000"/>
                    <a:lumOff val="40000"/>
                  </a:schemeClr>
                </a:solidFill>
                <a:effectLst/>
                <a:uLnTx/>
                <a:uFillTx/>
                <a:latin typeface="Arial" panose="020B0604020202020204" pitchFamily="34" charset="0"/>
                <a:ea typeface="MS Gothic" panose="020B0609070205080204" pitchFamily="49" charset="-128"/>
                <a:cs typeface="Times New Roman" panose="02020603050405020304" pitchFamily="18" charset="0"/>
              </a:rPr>
              <a:t>COMMISSION EAST</a:t>
            </a:r>
            <a:endParaRPr kumimoji="0" lang="en-GB" sz="4400" b="0" i="0" u="none" strike="noStrike" kern="1200" cap="all" spc="50" normalizeH="0" baseline="0" noProof="0" dirty="0">
              <a:ln>
                <a:noFill/>
              </a:ln>
              <a:solidFill>
                <a:schemeClr val="accent1">
                  <a:lumMod val="60000"/>
                  <a:lumOff val="40000"/>
                </a:schemeClr>
              </a:solidFill>
              <a:effectLst/>
              <a:uLnTx/>
              <a:uFillTx/>
              <a:latin typeface="Arial" panose="020B0604020202020204" pitchFamily="34" charset="0"/>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61758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D1FE7F-16CC-25F2-860A-0568668B5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6BE23-EB26-BAEE-6D97-DC9812D3360B}"/>
              </a:ext>
            </a:extLst>
          </p:cNvPr>
          <p:cNvSpPr>
            <a:spLocks noGrp="1"/>
          </p:cNvSpPr>
          <p:nvPr>
            <p:ph type="title"/>
          </p:nvPr>
        </p:nvSpPr>
        <p:spPr>
          <a:xfrm>
            <a:off x="739967" y="2074985"/>
            <a:ext cx="10515600" cy="3552092"/>
          </a:xfrm>
        </p:spPr>
        <p:txBody>
          <a:bodyPr rtlCol="0">
            <a:normAutofit fontScale="90000"/>
          </a:bodyPr>
          <a:lstStyle/>
          <a:p>
            <a:r>
              <a:rPr lang="en-GB" sz="7200" b="1">
                <a:solidFill>
                  <a:schemeClr val="tx2">
                    <a:lumMod val="90000"/>
                    <a:lumOff val="10000"/>
                  </a:schemeClr>
                </a:solidFill>
              </a:rPr>
              <a:t>James Tennant</a:t>
            </a:r>
            <a:br>
              <a:rPr lang="en-GB" sz="7200" b="1"/>
            </a:br>
            <a:r>
              <a:rPr lang="en-GB" b="1">
                <a:solidFill>
                  <a:schemeClr val="tx2">
                    <a:lumMod val="90000"/>
                    <a:lumOff val="10000"/>
                  </a:schemeClr>
                </a:solidFill>
              </a:rPr>
              <a:t>Commission East - Programme Manager</a:t>
            </a:r>
            <a:br>
              <a:rPr lang="en-GB" sz="7200" b="1"/>
            </a:br>
            <a:br>
              <a:rPr lang="en-GB" sz="3600" b="0" i="0">
                <a:effectLst/>
                <a:latin typeface="Aptos" panose="020B0004020202020204" pitchFamily="34" charset="0"/>
              </a:rPr>
            </a:br>
            <a:br>
              <a:rPr lang="en-GB" sz="2700" b="0" i="0">
                <a:effectLst/>
                <a:latin typeface="Aptos" panose="020B0004020202020204" pitchFamily="34" charset="0"/>
              </a:rPr>
            </a:br>
            <a:endParaRPr lang="en-GB" sz="7200" b="1">
              <a:solidFill>
                <a:schemeClr val="accent4">
                  <a:lumMod val="50000"/>
                </a:schemeClr>
              </a:solidFill>
            </a:endParaRPr>
          </a:p>
        </p:txBody>
      </p:sp>
      <p:pic>
        <p:nvPicPr>
          <p:cNvPr id="5" name="Picture 4">
            <a:extLst>
              <a:ext uri="{FF2B5EF4-FFF2-40B4-BE49-F238E27FC236}">
                <a16:creationId xmlns:a16="http://schemas.microsoft.com/office/drawing/2014/main" id="{5E7AD58E-E82E-6FFC-3935-0B232940D7A4}"/>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49A996C0-C859-67B0-4F64-034481C94E74}"/>
              </a:ext>
            </a:extLst>
          </p:cNvPr>
          <p:cNvPicPr>
            <a:picLocks noChangeAspect="1"/>
          </p:cNvPicPr>
          <p:nvPr/>
        </p:nvPicPr>
        <p:blipFill>
          <a:blip r:embed="rId4"/>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13156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8930-9843-BA1C-D488-1A17A9938BA8}"/>
              </a:ext>
            </a:extLst>
          </p:cNvPr>
          <p:cNvSpPr>
            <a:spLocks noGrp="1"/>
          </p:cNvSpPr>
          <p:nvPr>
            <p:ph type="title"/>
          </p:nvPr>
        </p:nvSpPr>
        <p:spPr>
          <a:xfrm>
            <a:off x="793662" y="386930"/>
            <a:ext cx="10051745" cy="1341580"/>
          </a:xfrm>
        </p:spPr>
        <p:txBody>
          <a:bodyPr anchor="b">
            <a:normAutofit/>
          </a:bodyPr>
          <a:lstStyle/>
          <a:p>
            <a:r>
              <a:rPr lang="en-GB" sz="5400" b="1" dirty="0">
                <a:solidFill>
                  <a:schemeClr val="accent4">
                    <a:lumMod val="50000"/>
                  </a:schemeClr>
                </a:solidFill>
              </a:rPr>
              <a:t>Commission East Programme </a:t>
            </a:r>
          </a:p>
        </p:txBody>
      </p:sp>
      <p:sp>
        <p:nvSpPr>
          <p:cNvPr id="3" name="Content Placeholder 2">
            <a:extLst>
              <a:ext uri="{FF2B5EF4-FFF2-40B4-BE49-F238E27FC236}">
                <a16:creationId xmlns:a16="http://schemas.microsoft.com/office/drawing/2014/main" id="{43BD554E-7F9C-6911-F85E-2168457CEFAA}"/>
              </a:ext>
            </a:extLst>
          </p:cNvPr>
          <p:cNvSpPr>
            <a:spLocks noGrp="1"/>
          </p:cNvSpPr>
          <p:nvPr>
            <p:ph idx="1"/>
          </p:nvPr>
        </p:nvSpPr>
        <p:spPr>
          <a:xfrm>
            <a:off x="490019" y="2323832"/>
            <a:ext cx="5871064" cy="3556268"/>
          </a:xfrm>
        </p:spPr>
        <p:txBody>
          <a:bodyPr vert="horz" lIns="91440" tIns="45720" rIns="91440" bIns="45720" rtlCol="0" anchor="ctr">
            <a:normAutofit/>
          </a:bodyPr>
          <a:lstStyle/>
          <a:p>
            <a:endParaRPr lang="en-GB" sz="2000" b="1" dirty="0">
              <a:latin typeface="Calibri"/>
              <a:ea typeface="Calibri"/>
              <a:cs typeface="Calibri"/>
            </a:endParaRPr>
          </a:p>
          <a:p>
            <a:r>
              <a:rPr lang="en-GB" sz="2000" i="0" dirty="0">
                <a:effectLst/>
              </a:rPr>
              <a:t>To achieve impactful and sustainable outcomes by delivering activity that is well-planned, effectively administered and aligned with the needs of stakeholders and the strategic direction of Commission East.</a:t>
            </a:r>
          </a:p>
          <a:p>
            <a:endParaRPr lang="en-GB" sz="2000" dirty="0"/>
          </a:p>
          <a:p>
            <a:r>
              <a:rPr lang="en-GB" sz="2000" i="0" dirty="0">
                <a:effectLst/>
              </a:rPr>
              <a:t>Providing high-quality solutions that make a meaningful difference for children, families, and communities. </a:t>
            </a:r>
            <a:endParaRPr lang="en-GB" sz="2000" dirty="0"/>
          </a:p>
          <a:p>
            <a:pPr marL="0" indent="0">
              <a:buNone/>
            </a:pPr>
            <a:endParaRPr lang="en-GB" sz="2000" b="1" dirty="0">
              <a:latin typeface="Calibri"/>
              <a:ea typeface="Calibri"/>
              <a:cs typeface="Calibri"/>
            </a:endParaRPr>
          </a:p>
        </p:txBody>
      </p:sp>
      <p:pic>
        <p:nvPicPr>
          <p:cNvPr id="18" name="Picture 17" descr="A group of people standing on a colorful arrows">
            <a:extLst>
              <a:ext uri="{FF2B5EF4-FFF2-40B4-BE49-F238E27FC236}">
                <a16:creationId xmlns:a16="http://schemas.microsoft.com/office/drawing/2014/main" id="{D0597BCF-DE11-101A-8EA8-59284DDB5FD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98663" y="2551468"/>
            <a:ext cx="4062871" cy="3427207"/>
          </a:xfrm>
          <a:prstGeom prst="rect">
            <a:avLst/>
          </a:prstGeom>
        </p:spPr>
      </p:pic>
      <p:sp>
        <p:nvSpPr>
          <p:cNvPr id="4" name="TextBox 3">
            <a:extLst>
              <a:ext uri="{FF2B5EF4-FFF2-40B4-BE49-F238E27FC236}">
                <a16:creationId xmlns:a16="http://schemas.microsoft.com/office/drawing/2014/main" id="{DF086CCE-CCCB-7C28-EED8-9065BB5F5FB3}"/>
              </a:ext>
            </a:extLst>
          </p:cNvPr>
          <p:cNvSpPr txBox="1"/>
          <p:nvPr/>
        </p:nvSpPr>
        <p:spPr>
          <a:xfrm>
            <a:off x="6578600" y="5689600"/>
            <a:ext cx="4281184" cy="369332"/>
          </a:xfrm>
          <a:prstGeom prst="rect">
            <a:avLst/>
          </a:prstGeom>
          <a:solidFill>
            <a:schemeClr val="bg1"/>
          </a:solidFill>
        </p:spPr>
        <p:txBody>
          <a:bodyPr wrap="square" rtlCol="0">
            <a:spAutoFit/>
          </a:bodyPr>
          <a:lstStyle/>
          <a:p>
            <a:endParaRPr lang="en-GB"/>
          </a:p>
        </p:txBody>
      </p:sp>
      <p:pic>
        <p:nvPicPr>
          <p:cNvPr id="6" name="Picture 5">
            <a:extLst>
              <a:ext uri="{FF2B5EF4-FFF2-40B4-BE49-F238E27FC236}">
                <a16:creationId xmlns:a16="http://schemas.microsoft.com/office/drawing/2014/main" id="{BB89B7D4-7E04-1496-DB14-C36CD6C6AA76}"/>
              </a:ext>
            </a:extLst>
          </p:cNvPr>
          <p:cNvPicPr>
            <a:picLocks noChangeAspect="1"/>
          </p:cNvPicPr>
          <p:nvPr/>
        </p:nvPicPr>
        <p:blipFill>
          <a:blip r:embed="rId5"/>
          <a:stretch>
            <a:fillRect/>
          </a:stretch>
        </p:blipFill>
        <p:spPr>
          <a:xfrm>
            <a:off x="10850213" y="0"/>
            <a:ext cx="1341787" cy="1341787"/>
          </a:xfrm>
          <a:prstGeom prst="rect">
            <a:avLst/>
          </a:prstGeom>
        </p:spPr>
      </p:pic>
      <p:pic>
        <p:nvPicPr>
          <p:cNvPr id="8" name="Picture 7" descr="A green arrow with black text&#10;&#10;AI-generated content may be incorrect.">
            <a:extLst>
              <a:ext uri="{FF2B5EF4-FFF2-40B4-BE49-F238E27FC236}">
                <a16:creationId xmlns:a16="http://schemas.microsoft.com/office/drawing/2014/main" id="{17ABA299-46C3-A343-658B-AA43B7CA9869}"/>
              </a:ext>
            </a:extLst>
          </p:cNvPr>
          <p:cNvPicPr>
            <a:picLocks noChangeAspect="1"/>
          </p:cNvPicPr>
          <p:nvPr/>
        </p:nvPicPr>
        <p:blipFill>
          <a:blip r:embed="rId6"/>
          <a:stretch>
            <a:fillRect/>
          </a:stretch>
        </p:blipFill>
        <p:spPr>
          <a:xfrm>
            <a:off x="10636148" y="5700036"/>
            <a:ext cx="1435303" cy="955428"/>
          </a:xfrm>
          <a:prstGeom prst="rect">
            <a:avLst/>
          </a:prstGeom>
        </p:spPr>
      </p:pic>
    </p:spTree>
    <p:extLst>
      <p:ext uri="{BB962C8B-B14F-4D97-AF65-F5344CB8AC3E}">
        <p14:creationId xmlns:p14="http://schemas.microsoft.com/office/powerpoint/2010/main" val="108178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3DC5F96-313A-9928-5DFF-5C1EC899E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EDE83-732C-1811-AD95-3C853F9C12E2}"/>
              </a:ext>
            </a:extLst>
          </p:cNvPr>
          <p:cNvSpPr>
            <a:spLocks noGrp="1"/>
          </p:cNvSpPr>
          <p:nvPr>
            <p:ph type="title"/>
          </p:nvPr>
        </p:nvSpPr>
        <p:spPr>
          <a:xfrm>
            <a:off x="558800" y="386930"/>
            <a:ext cx="10291413" cy="1225620"/>
          </a:xfrm>
        </p:spPr>
        <p:txBody>
          <a:bodyPr anchor="b">
            <a:normAutofit fontScale="90000"/>
          </a:bodyPr>
          <a:lstStyle/>
          <a:p>
            <a:r>
              <a:rPr lang="en-GB" sz="4800" dirty="0">
                <a:solidFill>
                  <a:schemeClr val="accent4">
                    <a:lumMod val="50000"/>
                  </a:schemeClr>
                </a:solidFill>
              </a:rPr>
              <a:t>You said, we did, we’re doing, we’re going to do!  </a:t>
            </a:r>
          </a:p>
        </p:txBody>
      </p:sp>
      <p:sp>
        <p:nvSpPr>
          <p:cNvPr id="3" name="Content Placeholder 2">
            <a:extLst>
              <a:ext uri="{FF2B5EF4-FFF2-40B4-BE49-F238E27FC236}">
                <a16:creationId xmlns:a16="http://schemas.microsoft.com/office/drawing/2014/main" id="{2A4E71C0-4AF5-1610-52DC-9E13017BBBDB}"/>
              </a:ext>
            </a:extLst>
          </p:cNvPr>
          <p:cNvSpPr>
            <a:spLocks noGrp="1"/>
          </p:cNvSpPr>
          <p:nvPr>
            <p:ph idx="1"/>
          </p:nvPr>
        </p:nvSpPr>
        <p:spPr>
          <a:xfrm>
            <a:off x="808638" y="2172219"/>
            <a:ext cx="4796318" cy="2956141"/>
          </a:xfrm>
        </p:spPr>
        <p:txBody>
          <a:bodyPr vert="horz" lIns="91440" tIns="45720" rIns="91440" bIns="45720" rtlCol="0" anchor="ctr">
            <a:normAutofit lnSpcReduction="10000"/>
          </a:bodyPr>
          <a:lstStyle/>
          <a:p>
            <a:r>
              <a:rPr lang="en-US" sz="2000" dirty="0"/>
              <a:t>Greater LA representation </a:t>
            </a:r>
          </a:p>
          <a:p>
            <a:r>
              <a:rPr lang="en-US" sz="2000" dirty="0"/>
              <a:t>Regional Placement Request Form</a:t>
            </a:r>
          </a:p>
          <a:p>
            <a:r>
              <a:rPr lang="en-US" sz="2000" dirty="0"/>
              <a:t>Simpler commissioning arrangements</a:t>
            </a:r>
          </a:p>
          <a:p>
            <a:r>
              <a:rPr lang="en-US" sz="2000" dirty="0"/>
              <a:t>Developing a more common language / approach </a:t>
            </a:r>
          </a:p>
          <a:p>
            <a:r>
              <a:rPr lang="en-US" sz="2000" dirty="0"/>
              <a:t>Clear escalation routes for operational </a:t>
            </a:r>
            <a:r>
              <a:rPr lang="en-US" sz="2000"/>
              <a:t>issues</a:t>
            </a:r>
          </a:p>
          <a:p>
            <a:r>
              <a:rPr lang="en-US" sz="2000"/>
              <a:t>Created the Eastern Collaborative Childrens Residentila Network (ECCRN)</a:t>
            </a:r>
            <a:endParaRPr lang="en-US"/>
          </a:p>
        </p:txBody>
      </p:sp>
      <p:pic>
        <p:nvPicPr>
          <p:cNvPr id="4" name="Content Placeholder 4" descr="A purple orange and yellow heads with gears in their heads">
            <a:extLst>
              <a:ext uri="{FF2B5EF4-FFF2-40B4-BE49-F238E27FC236}">
                <a16:creationId xmlns:a16="http://schemas.microsoft.com/office/drawing/2014/main" id="{27FA186D-749C-B866-48C4-5CC4AB2F84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58035" y="3429000"/>
            <a:ext cx="5150277" cy="1390575"/>
          </a:xfrm>
          <a:prstGeom prst="rect">
            <a:avLst/>
          </a:prstGeom>
        </p:spPr>
      </p:pic>
      <p:sp>
        <p:nvSpPr>
          <p:cNvPr id="5" name="Arrow: Curved Right 4">
            <a:extLst>
              <a:ext uri="{FF2B5EF4-FFF2-40B4-BE49-F238E27FC236}">
                <a16:creationId xmlns:a16="http://schemas.microsoft.com/office/drawing/2014/main" id="{C9B1A619-0D57-240F-627F-EE0DF0C2DDA2}"/>
              </a:ext>
            </a:extLst>
          </p:cNvPr>
          <p:cNvSpPr/>
          <p:nvPr/>
        </p:nvSpPr>
        <p:spPr>
          <a:xfrm>
            <a:off x="215973" y="3654966"/>
            <a:ext cx="592665" cy="2365583"/>
          </a:xfrm>
          <a:prstGeom prst="curvedRightArrow">
            <a:avLst>
              <a:gd name="adj1" fmla="val 25000"/>
              <a:gd name="adj2" fmla="val 50000"/>
              <a:gd name="adj3" fmla="val 377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F3A0D6A9-C04F-D5F9-D2F2-0908EDD01E51}"/>
              </a:ext>
            </a:extLst>
          </p:cNvPr>
          <p:cNvSpPr txBox="1"/>
          <p:nvPr/>
        </p:nvSpPr>
        <p:spPr>
          <a:xfrm>
            <a:off x="1024611" y="5563097"/>
            <a:ext cx="4576054" cy="584775"/>
          </a:xfrm>
          <a:prstGeom prst="rect">
            <a:avLst/>
          </a:prstGeom>
          <a:solidFill>
            <a:schemeClr val="bg2"/>
          </a:solidFill>
        </p:spPr>
        <p:txBody>
          <a:bodyPr wrap="square" lIns="91440" tIns="45720" rIns="91440" bIns="45720" anchor="t">
            <a:spAutoFit/>
          </a:bodyPr>
          <a:lstStyle/>
          <a:p>
            <a:pPr marL="0" indent="0" algn="ctr">
              <a:buNone/>
            </a:pPr>
            <a:r>
              <a:rPr lang="en-US" sz="3200"/>
              <a:t>Better relationships</a:t>
            </a:r>
          </a:p>
        </p:txBody>
      </p:sp>
      <p:pic>
        <p:nvPicPr>
          <p:cNvPr id="8" name="Picture 7">
            <a:extLst>
              <a:ext uri="{FF2B5EF4-FFF2-40B4-BE49-F238E27FC236}">
                <a16:creationId xmlns:a16="http://schemas.microsoft.com/office/drawing/2014/main" id="{09587AB4-43BC-1DC2-2D71-734E4FA3ECD5}"/>
              </a:ext>
            </a:extLst>
          </p:cNvPr>
          <p:cNvPicPr>
            <a:picLocks noChangeAspect="1"/>
          </p:cNvPicPr>
          <p:nvPr/>
        </p:nvPicPr>
        <p:blipFill>
          <a:blip r:embed="rId5"/>
          <a:stretch>
            <a:fillRect/>
          </a:stretch>
        </p:blipFill>
        <p:spPr>
          <a:xfrm>
            <a:off x="10850213" y="0"/>
            <a:ext cx="1341787" cy="1341787"/>
          </a:xfrm>
          <a:prstGeom prst="rect">
            <a:avLst/>
          </a:prstGeom>
        </p:spPr>
      </p:pic>
      <p:pic>
        <p:nvPicPr>
          <p:cNvPr id="10" name="Picture 9" descr="A green arrow with black text&#10;&#10;AI-generated content may be incorrect.">
            <a:extLst>
              <a:ext uri="{FF2B5EF4-FFF2-40B4-BE49-F238E27FC236}">
                <a16:creationId xmlns:a16="http://schemas.microsoft.com/office/drawing/2014/main" id="{2047EC79-765E-DF2D-0700-0EBD2ACDE631}"/>
              </a:ext>
            </a:extLst>
          </p:cNvPr>
          <p:cNvPicPr>
            <a:picLocks noChangeAspect="1"/>
          </p:cNvPicPr>
          <p:nvPr/>
        </p:nvPicPr>
        <p:blipFill>
          <a:blip r:embed="rId6"/>
          <a:stretch>
            <a:fillRect/>
          </a:stretch>
        </p:blipFill>
        <p:spPr>
          <a:xfrm>
            <a:off x="10636148" y="5700036"/>
            <a:ext cx="1435303" cy="955428"/>
          </a:xfrm>
          <a:prstGeom prst="rect">
            <a:avLst/>
          </a:prstGeom>
        </p:spPr>
      </p:pic>
    </p:spTree>
    <p:extLst>
      <p:ext uri="{BB962C8B-B14F-4D97-AF65-F5344CB8AC3E}">
        <p14:creationId xmlns:p14="http://schemas.microsoft.com/office/powerpoint/2010/main" val="111931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8B9586-16AE-971E-0C3A-A008371C1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F9BAD-9B2E-3E3F-31FD-8E99222B1C68}"/>
              </a:ext>
            </a:extLst>
          </p:cNvPr>
          <p:cNvSpPr>
            <a:spLocks noGrp="1"/>
          </p:cNvSpPr>
          <p:nvPr>
            <p:ph type="title"/>
          </p:nvPr>
        </p:nvSpPr>
        <p:spPr>
          <a:xfrm>
            <a:off x="829574" y="508876"/>
            <a:ext cx="10515600" cy="324034"/>
          </a:xfrm>
        </p:spPr>
        <p:txBody>
          <a:bodyPr>
            <a:normAutofit fontScale="90000"/>
          </a:bodyPr>
          <a:lstStyle/>
          <a:p>
            <a:r>
              <a:rPr lang="en-GB" dirty="0">
                <a:solidFill>
                  <a:schemeClr val="accent4">
                    <a:lumMod val="50000"/>
                  </a:schemeClr>
                </a:solidFill>
                <a:latin typeface="Baloo Thambi 2 ExtraBold" panose="020B0604020202020204" charset="0"/>
                <a:cs typeface="Baloo Thambi 2 ExtraBold" panose="020B0604020202020204" charset="0"/>
              </a:rPr>
              <a:t>Commission East: Strategic Themes</a:t>
            </a:r>
          </a:p>
        </p:txBody>
      </p:sp>
      <p:graphicFrame>
        <p:nvGraphicFramePr>
          <p:cNvPr id="4" name="Table 4">
            <a:extLst>
              <a:ext uri="{FF2B5EF4-FFF2-40B4-BE49-F238E27FC236}">
                <a16:creationId xmlns:a16="http://schemas.microsoft.com/office/drawing/2014/main" id="{042636C0-511C-22CE-8E49-48005A35D262}"/>
              </a:ext>
            </a:extLst>
          </p:cNvPr>
          <p:cNvGraphicFramePr>
            <a:graphicFrameLocks noGrp="1"/>
          </p:cNvGraphicFramePr>
          <p:nvPr>
            <p:ph idx="1"/>
          </p:nvPr>
        </p:nvGraphicFramePr>
        <p:xfrm>
          <a:off x="838199" y="2412664"/>
          <a:ext cx="10515600" cy="377159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568241476"/>
                    </a:ext>
                  </a:extLst>
                </a:gridCol>
                <a:gridCol w="3377344">
                  <a:extLst>
                    <a:ext uri="{9D8B030D-6E8A-4147-A177-3AD203B41FA5}">
                      <a16:colId xmlns:a16="http://schemas.microsoft.com/office/drawing/2014/main" val="960010317"/>
                    </a:ext>
                  </a:extLst>
                </a:gridCol>
                <a:gridCol w="3633056">
                  <a:extLst>
                    <a:ext uri="{9D8B030D-6E8A-4147-A177-3AD203B41FA5}">
                      <a16:colId xmlns:a16="http://schemas.microsoft.com/office/drawing/2014/main" val="409630696"/>
                    </a:ext>
                  </a:extLst>
                </a:gridCol>
              </a:tblGrid>
              <a:tr h="8637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1. Regional Commissioning</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2. Practice Development </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 3. Data Insight and Demand Management </a:t>
                      </a:r>
                    </a:p>
                  </a:txBody>
                  <a:tcPr anchor="ctr">
                    <a:solidFill>
                      <a:srgbClr val="B71AC8"/>
                    </a:solidFill>
                  </a:tcPr>
                </a:tc>
                <a:extLst>
                  <a:ext uri="{0D108BD9-81ED-4DB2-BD59-A6C34878D82A}">
                    <a16:rowId xmlns:a16="http://schemas.microsoft.com/office/drawing/2014/main" val="3709289115"/>
                  </a:ext>
                </a:extLst>
              </a:tr>
              <a:tr h="2907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rPr>
                        <a:t>Aim: </a:t>
                      </a:r>
                      <a:r>
                        <a:rPr lang="en-GB" sz="1400" i="0">
                          <a:solidFill>
                            <a:schemeClr val="tx1"/>
                          </a:solidFill>
                          <a:effectLst/>
                          <a:latin typeface="Calibri" panose="020F0502020204030204" pitchFamily="34" charset="0"/>
                        </a:rPr>
                        <a:t>To Improve overall capacity and value for money  to ensure there is sufficient provision of residential placements to meet a range of needs, particularly complex disabilities, as close to home as possible. To also ensure that there remains a sufficiency of other accommodation-based support.</a:t>
                      </a:r>
                      <a:endParaRPr lang="en-GB" sz="1400">
                        <a:solidFill>
                          <a:schemeClr val="tx1"/>
                        </a:solidFill>
                      </a:endParaRPr>
                    </a:p>
                    <a:p>
                      <a:pPr marL="0"/>
                      <a:endParaRPr lang="en-GB">
                        <a:solidFill>
                          <a:schemeClr val="tx1"/>
                        </a:solidFill>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rPr>
                        <a:t>Aim: </a:t>
                      </a:r>
                      <a:r>
                        <a:rPr lang="en-GB" sz="1400" i="0">
                          <a:solidFill>
                            <a:schemeClr val="tx1"/>
                          </a:solidFill>
                          <a:effectLst/>
                          <a:latin typeface="Calibri" panose="020F0502020204030204" pitchFamily="34" charset="0"/>
                        </a:rPr>
                        <a:t>Provide comprehensive training and development opportunities for staff to deliver consistent, high-quality care. Fostering a culture of continuous learning and professional growth within the workforce that embed child centre cultures and embrace innovation to meet he the ongoing challenges of sufficiency. </a:t>
                      </a:r>
                      <a:endParaRPr lang="en-GB" sz="140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rPr>
                        <a:t>Aim: </a:t>
                      </a:r>
                      <a:r>
                        <a:rPr lang="en-GB" sz="1400" i="0">
                          <a:solidFill>
                            <a:schemeClr val="tx1"/>
                          </a:solidFill>
                          <a:effectLst/>
                          <a:latin typeface="Calibri" panose="020F0502020204030204" pitchFamily="34" charset="0"/>
                        </a:rPr>
                        <a:t>To develop a continuous oversight of our sufficiency requirements through systematically gathering key data on social care needs, spend and trends to enable us to plan for future service demand and identify where there is a need for new or changed services. To then use this together with our market intelligence to work with providers and partners to develop this capacity.​</a:t>
                      </a:r>
                      <a:endParaRPr lang="en-GB" sz="1400">
                        <a:solidFill>
                          <a:schemeClr val="tx1"/>
                        </a:solidFill>
                      </a:endParaRPr>
                    </a:p>
                  </a:txBody>
                  <a:tcPr>
                    <a:solidFill>
                      <a:srgbClr val="F2B4EB"/>
                    </a:solidFill>
                  </a:tcPr>
                </a:tc>
                <a:extLst>
                  <a:ext uri="{0D108BD9-81ED-4DB2-BD59-A6C34878D82A}">
                    <a16:rowId xmlns:a16="http://schemas.microsoft.com/office/drawing/2014/main" val="4093614250"/>
                  </a:ext>
                </a:extLst>
              </a:tr>
            </a:tbl>
          </a:graphicData>
        </a:graphic>
      </p:graphicFrame>
      <p:sp>
        <p:nvSpPr>
          <p:cNvPr id="3" name="TextBox 2">
            <a:extLst>
              <a:ext uri="{FF2B5EF4-FFF2-40B4-BE49-F238E27FC236}">
                <a16:creationId xmlns:a16="http://schemas.microsoft.com/office/drawing/2014/main" id="{63EF7C85-BE2C-2CE2-299A-837E37F2A98B}"/>
              </a:ext>
            </a:extLst>
          </p:cNvPr>
          <p:cNvSpPr txBox="1"/>
          <p:nvPr/>
        </p:nvSpPr>
        <p:spPr>
          <a:xfrm>
            <a:off x="837880" y="1209378"/>
            <a:ext cx="10515919" cy="646331"/>
          </a:xfrm>
          <a:prstGeom prst="rect">
            <a:avLst/>
          </a:prstGeom>
          <a:solidFill>
            <a:schemeClr val="bg2"/>
          </a:solidFill>
        </p:spPr>
        <p:txBody>
          <a:bodyPr wrap="square" lIns="91440" tIns="45720" rIns="91440" bIns="45720" anchor="t">
            <a:spAutoFit/>
          </a:bodyPr>
          <a:lstStyle/>
          <a:p>
            <a:pPr algn="ctr"/>
            <a:r>
              <a:rPr lang="en-GB" b="1" i="1" u="none" strike="noStrike">
                <a:solidFill>
                  <a:schemeClr val="tx2">
                    <a:lumMod val="90000"/>
                    <a:lumOff val="10000"/>
                  </a:schemeClr>
                </a:solidFill>
                <a:effectLst/>
              </a:rPr>
              <a:t>Our vision is to create a resilient and sustainable system of care that ensures every child and young person has access to the right placement, at the right time, within their local community</a:t>
            </a:r>
            <a:r>
              <a:rPr lang="en-GB" b="1" i="0" u="none" strike="noStrike" cap="none" spc="0" baseline="0">
                <a:ln>
                  <a:noFill/>
                </a:ln>
                <a:effectLst/>
                <a:uFillTx/>
                <a:ea typeface="+mn-ea"/>
                <a:cs typeface="Arial"/>
                <a:sym typeface="Calibri"/>
              </a:rPr>
              <a:t> </a:t>
            </a:r>
            <a:endParaRPr lang="en-GB" b="1">
              <a:cs typeface="Arial"/>
            </a:endParaRPr>
          </a:p>
        </p:txBody>
      </p:sp>
      <p:sp>
        <p:nvSpPr>
          <p:cNvPr id="5" name="TextBox 4">
            <a:extLst>
              <a:ext uri="{FF2B5EF4-FFF2-40B4-BE49-F238E27FC236}">
                <a16:creationId xmlns:a16="http://schemas.microsoft.com/office/drawing/2014/main" id="{F1E1B369-062E-B7FA-DA4C-548477D63799}"/>
              </a:ext>
            </a:extLst>
          </p:cNvPr>
          <p:cNvSpPr txBox="1"/>
          <p:nvPr/>
        </p:nvSpPr>
        <p:spPr>
          <a:xfrm>
            <a:off x="838198" y="1939288"/>
            <a:ext cx="10510850" cy="369332"/>
          </a:xfrm>
          <a:prstGeom prst="rect">
            <a:avLst/>
          </a:prstGeom>
          <a:solidFill>
            <a:schemeClr val="accent2">
              <a:lumMod val="20000"/>
              <a:lumOff val="80000"/>
            </a:schemeClr>
          </a:solidFill>
        </p:spPr>
        <p:txBody>
          <a:bodyPr wrap="square" lIns="91440" tIns="45720" rIns="91440" bIns="45720" anchor="t">
            <a:spAutoFit/>
          </a:bodyPr>
          <a:lstStyle/>
          <a:p>
            <a:pPr algn="ctr"/>
            <a:r>
              <a:rPr lang="it-IT" b="1" i="0" dirty="0">
                <a:solidFill>
                  <a:schemeClr val="tx2">
                    <a:lumMod val="90000"/>
                    <a:lumOff val="10000"/>
                  </a:schemeClr>
                </a:solidFill>
                <a:effectLst/>
              </a:rPr>
              <a:t>Purpose, Ambitious, Innovative, Together</a:t>
            </a:r>
            <a:endParaRPr lang="en-GB" sz="2000" b="1" dirty="0" err="1">
              <a:solidFill>
                <a:schemeClr val="tx2">
                  <a:lumMod val="90000"/>
                  <a:lumOff val="10000"/>
                </a:schemeClr>
              </a:solidFill>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C159A4AB-66FB-4099-8989-8BB1B50C5CFB}"/>
              </a:ext>
            </a:extLst>
          </p:cNvPr>
          <p:cNvSpPr/>
          <p:nvPr/>
        </p:nvSpPr>
        <p:spPr>
          <a:xfrm>
            <a:off x="30192" y="935005"/>
            <a:ext cx="799382" cy="402255"/>
          </a:xfrm>
          <a:prstGeom prst="wedgeRoundRectCallout">
            <a:avLst>
              <a:gd name="adj1" fmla="val 42210"/>
              <a:gd name="adj2" fmla="val 68989"/>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GB" sz="1100" b="1" dirty="0"/>
              <a:t>Vision </a:t>
            </a:r>
          </a:p>
        </p:txBody>
      </p:sp>
      <p:sp>
        <p:nvSpPr>
          <p:cNvPr id="9" name="Speech Bubble: Rectangle with Corners Rounded 8">
            <a:extLst>
              <a:ext uri="{FF2B5EF4-FFF2-40B4-BE49-F238E27FC236}">
                <a16:creationId xmlns:a16="http://schemas.microsoft.com/office/drawing/2014/main" id="{DD3E60B5-C44B-0951-88A5-0F4E5C161310}"/>
              </a:ext>
            </a:extLst>
          </p:cNvPr>
          <p:cNvSpPr/>
          <p:nvPr/>
        </p:nvSpPr>
        <p:spPr>
          <a:xfrm>
            <a:off x="15815" y="1650596"/>
            <a:ext cx="799382" cy="402255"/>
          </a:xfrm>
          <a:prstGeom prst="wedgeRoundRectCallout">
            <a:avLst>
              <a:gd name="adj1" fmla="val 42210"/>
              <a:gd name="adj2" fmla="val 68989"/>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GB" sz="1100" b="1" dirty="0"/>
              <a:t>Values</a:t>
            </a:r>
            <a:r>
              <a:rPr lang="en-GB" sz="1100" dirty="0"/>
              <a:t> </a:t>
            </a:r>
          </a:p>
        </p:txBody>
      </p:sp>
      <p:sp>
        <p:nvSpPr>
          <p:cNvPr id="10" name="Speech Bubble: Rectangle with Corners Rounded 9">
            <a:extLst>
              <a:ext uri="{FF2B5EF4-FFF2-40B4-BE49-F238E27FC236}">
                <a16:creationId xmlns:a16="http://schemas.microsoft.com/office/drawing/2014/main" id="{30E6FE16-028C-A766-AD7D-2E80D21B1561}"/>
              </a:ext>
            </a:extLst>
          </p:cNvPr>
          <p:cNvSpPr/>
          <p:nvPr/>
        </p:nvSpPr>
        <p:spPr>
          <a:xfrm>
            <a:off x="15814" y="2308442"/>
            <a:ext cx="799382" cy="402255"/>
          </a:xfrm>
          <a:prstGeom prst="wedgeRoundRectCallout">
            <a:avLst>
              <a:gd name="adj1" fmla="val 42210"/>
              <a:gd name="adj2" fmla="val 68989"/>
              <a:gd name="adj3" fmla="val 16667"/>
            </a:avLst>
          </a:prstGeom>
          <a:solidFill>
            <a:srgbClr val="FFCC66"/>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GB" sz="1100" b="1"/>
              <a:t>Strategic Themes </a:t>
            </a:r>
            <a:r>
              <a:rPr lang="en-GB" sz="1200" b="1"/>
              <a:t> </a:t>
            </a:r>
          </a:p>
        </p:txBody>
      </p:sp>
      <p:pic>
        <p:nvPicPr>
          <p:cNvPr id="7" name="Picture 6">
            <a:extLst>
              <a:ext uri="{FF2B5EF4-FFF2-40B4-BE49-F238E27FC236}">
                <a16:creationId xmlns:a16="http://schemas.microsoft.com/office/drawing/2014/main" id="{91466822-4D9A-5608-BCEC-9BC6CC1494BE}"/>
              </a:ext>
            </a:extLst>
          </p:cNvPr>
          <p:cNvPicPr>
            <a:picLocks noChangeAspect="1"/>
          </p:cNvPicPr>
          <p:nvPr/>
        </p:nvPicPr>
        <p:blipFill>
          <a:blip r:embed="rId3"/>
          <a:stretch>
            <a:fillRect/>
          </a:stretch>
        </p:blipFill>
        <p:spPr>
          <a:xfrm>
            <a:off x="10850213" y="0"/>
            <a:ext cx="1341787" cy="1341787"/>
          </a:xfrm>
          <a:prstGeom prst="rect">
            <a:avLst/>
          </a:prstGeom>
        </p:spPr>
      </p:pic>
      <p:pic>
        <p:nvPicPr>
          <p:cNvPr id="11" name="Picture 10" descr="A green arrow with black text&#10;&#10;AI-generated content may be incorrect.">
            <a:extLst>
              <a:ext uri="{FF2B5EF4-FFF2-40B4-BE49-F238E27FC236}">
                <a16:creationId xmlns:a16="http://schemas.microsoft.com/office/drawing/2014/main" id="{8986D714-F37D-E482-2557-B2DB6F3FD97A}"/>
              </a:ext>
            </a:extLst>
          </p:cNvPr>
          <p:cNvPicPr>
            <a:picLocks noChangeAspect="1"/>
          </p:cNvPicPr>
          <p:nvPr/>
        </p:nvPicPr>
        <p:blipFill>
          <a:blip r:embed="rId4"/>
          <a:stretch>
            <a:fillRect/>
          </a:stretch>
        </p:blipFill>
        <p:spPr>
          <a:xfrm>
            <a:off x="10636148" y="5700036"/>
            <a:ext cx="1435303" cy="955428"/>
          </a:xfrm>
          <a:prstGeom prst="rect">
            <a:avLst/>
          </a:prstGeom>
        </p:spPr>
      </p:pic>
    </p:spTree>
    <p:extLst>
      <p:ext uri="{BB962C8B-B14F-4D97-AF65-F5344CB8AC3E}">
        <p14:creationId xmlns:p14="http://schemas.microsoft.com/office/powerpoint/2010/main" val="197980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a:extLst>
            <a:ext uri="{FF2B5EF4-FFF2-40B4-BE49-F238E27FC236}">
              <a16:creationId xmlns:a16="http://schemas.microsoft.com/office/drawing/2014/main" id="{84516310-5313-C0D9-869C-3AEA6EBF5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75224-F141-4E44-ACDB-23E62A1F94B1}"/>
              </a:ext>
            </a:extLst>
          </p:cNvPr>
          <p:cNvSpPr>
            <a:spLocks noGrp="1"/>
          </p:cNvSpPr>
          <p:nvPr>
            <p:ph type="title"/>
          </p:nvPr>
        </p:nvSpPr>
        <p:spPr>
          <a:xfrm>
            <a:off x="1127208" y="857251"/>
            <a:ext cx="4747280" cy="5555272"/>
          </a:xfrm>
        </p:spPr>
        <p:txBody>
          <a:bodyPr vert="horz" lIns="91440" tIns="45720" rIns="91440" bIns="45720" rtlCol="0" anchor="b">
            <a:noAutofit/>
          </a:bodyPr>
          <a:lstStyle/>
          <a:p>
            <a:r>
              <a:rPr lang="en-US" sz="3200" b="1" kern="1200" dirty="0">
                <a:solidFill>
                  <a:srgbClr val="FFFFFF"/>
                </a:solidFill>
                <a:latin typeface="Baloo Thambi 2 ExtraBold" panose="020B0604020202020204" charset="0"/>
                <a:cs typeface="Baloo Thambi 2 ExtraBold" panose="020B0604020202020204" charset="0"/>
              </a:rPr>
              <a:t>Karen Faulker</a:t>
            </a:r>
            <a:br>
              <a:rPr lang="en-US" sz="3200" b="1" kern="1200" dirty="0">
                <a:latin typeface="Baloo Thambi 2 ExtraBold" panose="020B0604020202020204" charset="0"/>
                <a:cs typeface="Baloo Thambi 2 ExtraBold" panose="020B0604020202020204" charset="0"/>
              </a:rPr>
            </a:br>
            <a:r>
              <a:rPr lang="en-US" sz="3200" b="1" kern="1200" dirty="0">
                <a:solidFill>
                  <a:srgbClr val="FFFFFF"/>
                </a:solidFill>
                <a:latin typeface="Baloo Thambi 2 ExtraBold" panose="020B0604020202020204" charset="0"/>
                <a:cs typeface="Baloo Thambi 2 ExtraBold" panose="020B0604020202020204" charset="0"/>
              </a:rPr>
              <a:t>CCRAG Lead Officer</a:t>
            </a:r>
            <a:br>
              <a:rPr lang="en-US" sz="2400" b="1" kern="1200" dirty="0">
                <a:latin typeface="Baloo Thambi 2 ExtraBold" panose="020B0604020202020204" charset="0"/>
                <a:cs typeface="Baloo Thambi 2 ExtraBold" panose="020B0604020202020204" charset="0"/>
              </a:rPr>
            </a:br>
            <a:br>
              <a:rPr lang="en-US" sz="2400" b="0" i="0" kern="1200" dirty="0">
                <a:effectLst/>
                <a:latin typeface="Baloo Thambi 2 ExtraBold" panose="020B0604020202020204" charset="0"/>
                <a:cs typeface="Baloo Thambi 2 ExtraBold" panose="020B0604020202020204" charset="0"/>
              </a:rPr>
            </a:br>
            <a:br>
              <a:rPr lang="en-US" sz="2400" b="0" i="0" kern="1200" dirty="0">
                <a:effectLst/>
                <a:latin typeface="Baloo Thambi 2 ExtraBold" panose="020B0604020202020204" charset="0"/>
                <a:cs typeface="Baloo Thambi 2 ExtraBold" panose="020B0604020202020204" charset="0"/>
              </a:rPr>
            </a:br>
            <a:r>
              <a:rPr lang="en-US" sz="2400" kern="1200" dirty="0">
                <a:solidFill>
                  <a:srgbClr val="FFFFFF"/>
                </a:solidFill>
                <a:latin typeface="Baloo Thambi 2 ExtraBold" panose="020B0604020202020204" charset="0"/>
                <a:cs typeface="Baloo Thambi 2 ExtraBold" panose="020B0604020202020204" charset="0"/>
              </a:rPr>
              <a:t>The CCRAG database holds details of all Ofsted registered provision.</a:t>
            </a:r>
            <a:endParaRPr lang="en-US" sz="2400" b="1" kern="1200" dirty="0">
              <a:solidFill>
                <a:srgbClr val="FFFFFF"/>
              </a:solidFill>
              <a:latin typeface="Baloo Thambi 2 ExtraBold" panose="020B0604020202020204" charset="0"/>
              <a:cs typeface="Baloo Thambi 2 ExtraBold" panose="020B0604020202020204" charset="0"/>
            </a:endParaRPr>
          </a:p>
          <a:p>
            <a:r>
              <a:rPr lang="en-US" sz="2400" kern="1200" dirty="0">
                <a:solidFill>
                  <a:srgbClr val="FFFFFF"/>
                </a:solidFill>
                <a:latin typeface="Baloo Thambi 2 ExtraBold" panose="020B0604020202020204" charset="0"/>
                <a:cs typeface="Baloo Thambi 2 ExtraBold" panose="020B0604020202020204" charset="0"/>
              </a:rPr>
              <a:t>It matches placements to vacancies by location and need</a:t>
            </a:r>
          </a:p>
          <a:p>
            <a:r>
              <a:rPr lang="en-US" sz="2400" kern="1200" dirty="0">
                <a:solidFill>
                  <a:srgbClr val="FFFFFF"/>
                </a:solidFill>
                <a:latin typeface="Baloo Thambi 2 ExtraBold" panose="020B0604020202020204" charset="0"/>
                <a:cs typeface="Baloo Thambi 2 ExtraBold" panose="020B0604020202020204" charset="0"/>
              </a:rPr>
              <a:t>It is </a:t>
            </a:r>
            <a:r>
              <a:rPr lang="en-US" sz="2400" b="1" u="sng" kern="1200" dirty="0">
                <a:solidFill>
                  <a:srgbClr val="FFFFFF"/>
                </a:solidFill>
                <a:latin typeface="Baloo Thambi 2 ExtraBold" panose="020B0604020202020204" charset="0"/>
                <a:cs typeface="Baloo Thambi 2 ExtraBold" panose="020B0604020202020204" charset="0"/>
              </a:rPr>
              <a:t>FREE</a:t>
            </a:r>
            <a:r>
              <a:rPr lang="en-US" sz="2400" kern="1200" dirty="0">
                <a:solidFill>
                  <a:srgbClr val="FFFFFF"/>
                </a:solidFill>
                <a:latin typeface="Baloo Thambi 2 ExtraBold" panose="020B0604020202020204" charset="0"/>
                <a:cs typeface="Baloo Thambi 2 ExtraBold" panose="020B0604020202020204" charset="0"/>
              </a:rPr>
              <a:t> for providers to register and promote their services. </a:t>
            </a:r>
            <a:br>
              <a:rPr lang="en-US" sz="2400" kern="1200" dirty="0">
                <a:latin typeface="Baloo Thambi 2 ExtraBold" panose="020B0604020202020204" charset="0"/>
                <a:cs typeface="Baloo Thambi 2 ExtraBold" panose="020B0604020202020204" charset="0"/>
              </a:rPr>
            </a:br>
            <a:endParaRPr lang="en-US" sz="2400" kern="1200" dirty="0">
              <a:solidFill>
                <a:srgbClr val="FFFFFF"/>
              </a:solidFill>
              <a:latin typeface="Baloo Thambi 2 ExtraBold" panose="020B0604020202020204" charset="0"/>
              <a:cs typeface="Baloo Thambi 2 ExtraBold" panose="020B0604020202020204" charset="0"/>
            </a:endParaRPr>
          </a:p>
          <a:p>
            <a:r>
              <a:rPr lang="en-US" sz="2400" kern="1200" dirty="0">
                <a:solidFill>
                  <a:srgbClr val="FFFFFF"/>
                </a:solidFill>
                <a:latin typeface="Baloo Thambi 2 ExtraBold" panose="020B0604020202020204" charset="0"/>
                <a:cs typeface="Baloo Thambi 2 ExtraBold" panose="020B0604020202020204" charset="0"/>
              </a:rPr>
              <a:t>You can send </a:t>
            </a:r>
            <a:r>
              <a:rPr lang="en-US" sz="2400" b="1" kern="1200" dirty="0">
                <a:solidFill>
                  <a:srgbClr val="FFFFFF"/>
                </a:solidFill>
                <a:latin typeface="Baloo Thambi 2 ExtraBold" panose="020B0604020202020204" charset="0"/>
                <a:cs typeface="Baloo Thambi 2 ExtraBold" panose="020B0604020202020204" charset="0"/>
              </a:rPr>
              <a:t>Local </a:t>
            </a:r>
            <a:r>
              <a:rPr lang="en-US" sz="2400" kern="1200" dirty="0">
                <a:solidFill>
                  <a:srgbClr val="FFFFFF"/>
                </a:solidFill>
                <a:latin typeface="Baloo Thambi 2 ExtraBold" panose="020B0604020202020204" charset="0"/>
                <a:cs typeface="Baloo Thambi 2 ExtraBold" panose="020B0604020202020204" charset="0"/>
              </a:rPr>
              <a:t>Alerts to Local Authority placement teams to support keeping children local </a:t>
            </a:r>
          </a:p>
        </p:txBody>
      </p:sp>
      <p:pic>
        <p:nvPicPr>
          <p:cNvPr id="3" name="Picture 2" descr="A logo with colorful letters&#10;&#10;AI-generated content may be incorrect.">
            <a:extLst>
              <a:ext uri="{FF2B5EF4-FFF2-40B4-BE49-F238E27FC236}">
                <a16:creationId xmlns:a16="http://schemas.microsoft.com/office/drawing/2014/main" id="{F03BA087-1977-83BF-6D10-D495B2758ECF}"/>
              </a:ext>
            </a:extLst>
          </p:cNvPr>
          <p:cNvPicPr>
            <a:picLocks noChangeAspect="1"/>
          </p:cNvPicPr>
          <p:nvPr/>
        </p:nvPicPr>
        <p:blipFill>
          <a:blip r:embed="rId3"/>
          <a:stretch>
            <a:fillRect/>
          </a:stretch>
        </p:blipFill>
        <p:spPr>
          <a:xfrm>
            <a:off x="7105779" y="2108877"/>
            <a:ext cx="3366723" cy="2654533"/>
          </a:xfrm>
          <a:prstGeom prst="rect">
            <a:avLst/>
          </a:prstGeom>
        </p:spPr>
      </p:pic>
      <p:pic>
        <p:nvPicPr>
          <p:cNvPr id="5" name="Picture 4">
            <a:extLst>
              <a:ext uri="{FF2B5EF4-FFF2-40B4-BE49-F238E27FC236}">
                <a16:creationId xmlns:a16="http://schemas.microsoft.com/office/drawing/2014/main" id="{9210A36F-A75C-73F9-BF62-3C2492843B78}"/>
              </a:ext>
            </a:extLst>
          </p:cNvPr>
          <p:cNvPicPr>
            <a:picLocks noChangeAspect="1"/>
          </p:cNvPicPr>
          <p:nvPr/>
        </p:nvPicPr>
        <p:blipFill>
          <a:blip r:embed="rId4"/>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3F69C017-17C2-73CA-6146-6EB4E2EFF30C}"/>
              </a:ext>
            </a:extLst>
          </p:cNvPr>
          <p:cNvPicPr>
            <a:picLocks noChangeAspect="1"/>
          </p:cNvPicPr>
          <p:nvPr/>
        </p:nvPicPr>
        <p:blipFill>
          <a:blip r:embed="rId5"/>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37447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green curved arrow with white text">
            <a:extLst>
              <a:ext uri="{FF2B5EF4-FFF2-40B4-BE49-F238E27FC236}">
                <a16:creationId xmlns:a16="http://schemas.microsoft.com/office/drawing/2014/main" id="{E90FB555-E801-7964-ED34-7A88526DF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721" y="5326185"/>
            <a:ext cx="2024387" cy="1341788"/>
          </a:xfrm>
          <a:prstGeom prst="rect">
            <a:avLst/>
          </a:prstGeom>
        </p:spPr>
      </p:pic>
      <p:pic>
        <p:nvPicPr>
          <p:cNvPr id="3" name="Picture 2">
            <a:extLst>
              <a:ext uri="{FF2B5EF4-FFF2-40B4-BE49-F238E27FC236}">
                <a16:creationId xmlns:a16="http://schemas.microsoft.com/office/drawing/2014/main" id="{54DAF714-2E92-A36F-D669-148592720FFC}"/>
              </a:ext>
            </a:extLst>
          </p:cNvPr>
          <p:cNvPicPr>
            <a:picLocks noChangeAspect="1"/>
          </p:cNvPicPr>
          <p:nvPr/>
        </p:nvPicPr>
        <p:blipFill>
          <a:blip r:embed="rId4"/>
          <a:stretch>
            <a:fillRect/>
          </a:stretch>
        </p:blipFill>
        <p:spPr>
          <a:xfrm>
            <a:off x="10765692" y="0"/>
            <a:ext cx="1341787" cy="1341787"/>
          </a:xfrm>
          <a:prstGeom prst="rect">
            <a:avLst/>
          </a:prstGeom>
        </p:spPr>
      </p:pic>
      <p:pic>
        <p:nvPicPr>
          <p:cNvPr id="6" name="Picture 5">
            <a:extLst>
              <a:ext uri="{FF2B5EF4-FFF2-40B4-BE49-F238E27FC236}">
                <a16:creationId xmlns:a16="http://schemas.microsoft.com/office/drawing/2014/main" id="{9EF6817B-20D0-EDBF-190B-A103534744EE}"/>
              </a:ext>
            </a:extLst>
          </p:cNvPr>
          <p:cNvPicPr>
            <a:picLocks noChangeAspect="1"/>
          </p:cNvPicPr>
          <p:nvPr/>
        </p:nvPicPr>
        <p:blipFill>
          <a:blip r:embed="rId5"/>
          <a:stretch>
            <a:fillRect/>
          </a:stretch>
        </p:blipFill>
        <p:spPr>
          <a:xfrm>
            <a:off x="1181100" y="50800"/>
            <a:ext cx="9829800" cy="6756400"/>
          </a:xfrm>
          <a:prstGeom prst="rect">
            <a:avLst/>
          </a:prstGeom>
        </p:spPr>
      </p:pic>
      <p:sp>
        <p:nvSpPr>
          <p:cNvPr id="4" name="Title 1">
            <a:extLst>
              <a:ext uri="{FF2B5EF4-FFF2-40B4-BE49-F238E27FC236}">
                <a16:creationId xmlns:a16="http://schemas.microsoft.com/office/drawing/2014/main" id="{B7C6E45E-F96E-69B7-74DD-3AD34962050B}"/>
              </a:ext>
            </a:extLst>
          </p:cNvPr>
          <p:cNvSpPr>
            <a:spLocks noGrp="1"/>
          </p:cNvSpPr>
          <p:nvPr>
            <p:ph type="title"/>
          </p:nvPr>
        </p:nvSpPr>
        <p:spPr>
          <a:xfrm>
            <a:off x="84521" y="0"/>
            <a:ext cx="2612813" cy="1470935"/>
          </a:xfrm>
        </p:spPr>
        <p:txBody>
          <a:bodyPr>
            <a:normAutofit/>
          </a:bodyPr>
          <a:lstStyle/>
          <a:p>
            <a:r>
              <a:rPr lang="en-GB" sz="2400" b="1" dirty="0">
                <a:solidFill>
                  <a:schemeClr val="accent4">
                    <a:lumMod val="50000"/>
                  </a:schemeClr>
                </a:solidFill>
                <a:latin typeface="+mn-lt"/>
              </a:rPr>
              <a:t>Commission East:  Governance structure </a:t>
            </a:r>
          </a:p>
        </p:txBody>
      </p:sp>
    </p:spTree>
    <p:extLst>
      <p:ext uri="{BB962C8B-B14F-4D97-AF65-F5344CB8AC3E}">
        <p14:creationId xmlns:p14="http://schemas.microsoft.com/office/powerpoint/2010/main" val="304642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F319D9-833E-A899-11E7-29B486463E7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34DA2C99-5246-138C-9332-C1DE25730336}"/>
              </a:ext>
              <a:ext uri="{C183D7F6-B498-43B3-948B-1728B52AA6E4}">
                <adec:decorative xmlns:adec="http://schemas.microsoft.com/office/drawing/2017/decorative" val="1"/>
              </a:ext>
            </a:extLst>
          </p:cNvPr>
          <p:cNvSpPr/>
          <p:nvPr/>
        </p:nvSpPr>
        <p:spPr>
          <a:xfrm>
            <a:off x="613648" y="887753"/>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2" name="Title 1">
            <a:extLst>
              <a:ext uri="{FF2B5EF4-FFF2-40B4-BE49-F238E27FC236}">
                <a16:creationId xmlns:a16="http://schemas.microsoft.com/office/drawing/2014/main" id="{153E9D37-FF89-6F44-8271-1216474E3178}"/>
              </a:ext>
            </a:extLst>
          </p:cNvPr>
          <p:cNvSpPr>
            <a:spLocks noGrp="1"/>
          </p:cNvSpPr>
          <p:nvPr>
            <p:ph type="title"/>
          </p:nvPr>
        </p:nvSpPr>
        <p:spPr>
          <a:xfrm>
            <a:off x="469600" y="3904"/>
            <a:ext cx="10515600" cy="1052497"/>
          </a:xfrm>
        </p:spPr>
        <p:txBody>
          <a:bodyPr>
            <a:normAutofit/>
          </a:bodyPr>
          <a:lstStyle/>
          <a:p>
            <a:r>
              <a:rPr lang="en-GB" sz="4000" dirty="0">
                <a:solidFill>
                  <a:schemeClr val="accent4">
                    <a:lumMod val="50000"/>
                  </a:schemeClr>
                </a:solidFill>
              </a:rPr>
              <a:t>ERCC - High Level 5 Year Plan </a:t>
            </a:r>
          </a:p>
        </p:txBody>
      </p:sp>
      <p:sp>
        <p:nvSpPr>
          <p:cNvPr id="4" name="Arrow: Pentagon 3">
            <a:extLst>
              <a:ext uri="{FF2B5EF4-FFF2-40B4-BE49-F238E27FC236}">
                <a16:creationId xmlns:a16="http://schemas.microsoft.com/office/drawing/2014/main" id="{1BF90D00-0C6B-D8DD-F6BD-3C2C7A2EF721}"/>
              </a:ext>
            </a:extLst>
          </p:cNvPr>
          <p:cNvSpPr/>
          <p:nvPr/>
        </p:nvSpPr>
        <p:spPr>
          <a:xfrm>
            <a:off x="697500" y="1865603"/>
            <a:ext cx="2160000" cy="1152000"/>
          </a:xfrm>
          <a:prstGeom prst="homePlate">
            <a:avLst>
              <a:gd name="adj" fmla="val 22493"/>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0"/>
              </a:spcAft>
            </a:pPr>
            <a:r>
              <a:rPr lang="en-GB" dirty="0">
                <a:ln w="0"/>
                <a:solidFill>
                  <a:schemeClr val="bg1"/>
                </a:solidFill>
                <a:effectLst>
                  <a:outerShdw blurRad="38100" dist="19050" dir="2700000" algn="tl" rotWithShape="0">
                    <a:schemeClr val="dk1">
                      <a:alpha val="40000"/>
                    </a:schemeClr>
                  </a:outerShdw>
                </a:effectLst>
              </a:rPr>
              <a:t>Year 1</a:t>
            </a:r>
            <a:r>
              <a:rPr lang="en-GB" b="1" dirty="0"/>
              <a:t> </a:t>
            </a:r>
          </a:p>
          <a:p>
            <a:pPr lvl="0" algn="ctr">
              <a:spcAft>
                <a:spcPts val="0"/>
              </a:spcAft>
            </a:pPr>
            <a:r>
              <a:rPr lang="en-GB" sz="1400" b="1" noProof="0" dirty="0">
                <a:solidFill>
                  <a:schemeClr val="bg1"/>
                </a:solidFill>
                <a:latin typeface="Aptos" panose="020B0004020202020204" pitchFamily="34" charset="0"/>
              </a:rPr>
              <a:t>Foundation, Strategic Planning &amp; Phase 1 Commissioning</a:t>
            </a:r>
            <a:endParaRPr lang="en-GB" sz="1400" dirty="0"/>
          </a:p>
        </p:txBody>
      </p:sp>
      <p:sp>
        <p:nvSpPr>
          <p:cNvPr id="5" name="Arrow: Chevron 4">
            <a:extLst>
              <a:ext uri="{FF2B5EF4-FFF2-40B4-BE49-F238E27FC236}">
                <a16:creationId xmlns:a16="http://schemas.microsoft.com/office/drawing/2014/main" id="{F3A2F90E-18C0-3C40-9AFA-893A7166778A}"/>
              </a:ext>
            </a:extLst>
          </p:cNvPr>
          <p:cNvSpPr/>
          <p:nvPr/>
        </p:nvSpPr>
        <p:spPr>
          <a:xfrm>
            <a:off x="2715038" y="1865603"/>
            <a:ext cx="2232000" cy="1152000"/>
          </a:xfrm>
          <a:prstGeom prst="chevron">
            <a:avLst>
              <a:gd name="adj" fmla="val 23279"/>
            </a:avLst>
          </a:prstGeom>
          <a:solidFill>
            <a:schemeClr val="accent5">
              <a:lumMod val="40000"/>
              <a:lumOff val="6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ln w="0"/>
                <a:solidFill>
                  <a:schemeClr val="bg1"/>
                </a:solidFill>
                <a:effectLst>
                  <a:outerShdw blurRad="38100" dist="19050" dir="2700000" algn="tl" rotWithShape="0">
                    <a:schemeClr val="dk1">
                      <a:alpha val="40000"/>
                    </a:schemeClr>
                  </a:outerShdw>
                </a:effectLst>
                <a:latin typeface="+mj-lt"/>
              </a:rPr>
              <a:t>Year 2 </a:t>
            </a:r>
          </a:p>
          <a:p>
            <a:pPr lvl="0" algn="ctr"/>
            <a:r>
              <a:rPr lang="en-GB" sz="1400" b="1">
                <a:latin typeface="Aptos" panose="020B0004020202020204" pitchFamily="34" charset="0"/>
              </a:rPr>
              <a:t>Expansion &amp; Capacity Building</a:t>
            </a:r>
            <a:endParaRPr lang="en-GB" sz="1200"/>
          </a:p>
        </p:txBody>
      </p:sp>
      <p:sp>
        <p:nvSpPr>
          <p:cNvPr id="11" name="Arrow: Chevron 10">
            <a:extLst>
              <a:ext uri="{FF2B5EF4-FFF2-40B4-BE49-F238E27FC236}">
                <a16:creationId xmlns:a16="http://schemas.microsoft.com/office/drawing/2014/main" id="{5872EA1A-9369-5A36-CED2-CAC4ABB535C9}"/>
              </a:ext>
            </a:extLst>
          </p:cNvPr>
          <p:cNvSpPr/>
          <p:nvPr/>
        </p:nvSpPr>
        <p:spPr>
          <a:xfrm>
            <a:off x="8981242" y="1865603"/>
            <a:ext cx="2232000" cy="1152000"/>
          </a:xfrm>
          <a:prstGeom prst="chevron">
            <a:avLst>
              <a:gd name="adj" fmla="val 23279"/>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ln w="0"/>
                <a:solidFill>
                  <a:schemeClr val="bg1"/>
                </a:solidFill>
                <a:effectLst>
                  <a:outerShdw blurRad="38100" dist="19050" dir="2700000" algn="tl" rotWithShape="0">
                    <a:schemeClr val="dk1">
                      <a:alpha val="40000"/>
                    </a:schemeClr>
                  </a:outerShdw>
                </a:effectLst>
              </a:rPr>
              <a:t>Year 5 </a:t>
            </a:r>
          </a:p>
          <a:p>
            <a:pPr algn="ctr"/>
            <a:r>
              <a:rPr lang="en-GB" sz="1400" b="1">
                <a:latin typeface="Aptos" panose="020B0004020202020204" pitchFamily="34" charset="0"/>
              </a:rPr>
              <a:t>Performance Optimisation &amp;</a:t>
            </a:r>
            <a:endParaRPr lang="en-GB" sz="1400" b="1"/>
          </a:p>
          <a:p>
            <a:pPr algn="ctr"/>
            <a:r>
              <a:rPr lang="en-GB" sz="1400" b="1">
                <a:latin typeface="Aptos" panose="020B0004020202020204" pitchFamily="34" charset="0"/>
              </a:rPr>
              <a:t>Sustainability</a:t>
            </a:r>
            <a:endParaRPr lang="en-GB" sz="1200"/>
          </a:p>
        </p:txBody>
      </p:sp>
      <p:sp>
        <p:nvSpPr>
          <p:cNvPr id="12" name="Arrow: Chevron 11">
            <a:extLst>
              <a:ext uri="{FF2B5EF4-FFF2-40B4-BE49-F238E27FC236}">
                <a16:creationId xmlns:a16="http://schemas.microsoft.com/office/drawing/2014/main" id="{060C9E9B-556C-5C6D-8E07-55C469076AAB}"/>
              </a:ext>
            </a:extLst>
          </p:cNvPr>
          <p:cNvSpPr/>
          <p:nvPr/>
        </p:nvSpPr>
        <p:spPr>
          <a:xfrm>
            <a:off x="4803371" y="1865603"/>
            <a:ext cx="2232000" cy="1152000"/>
          </a:xfrm>
          <a:prstGeom prst="chevron">
            <a:avLst>
              <a:gd name="adj" fmla="val 23279"/>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noProof="0">
                <a:ln w="0"/>
                <a:solidFill>
                  <a:schemeClr val="bg1"/>
                </a:solidFill>
                <a:effectLst>
                  <a:outerShdw blurRad="38100" dist="19050" dir="2700000" algn="tl" rotWithShape="0">
                    <a:schemeClr val="dk1">
                      <a:alpha val="40000"/>
                    </a:schemeClr>
                  </a:outerShdw>
                </a:effectLst>
                <a:latin typeface="+mj-lt"/>
              </a:rPr>
              <a:t>Year 3</a:t>
            </a:r>
            <a:r>
              <a:rPr lang="en-GB" sz="1600" noProof="0">
                <a:ln w="0"/>
                <a:solidFill>
                  <a:schemeClr val="bg1"/>
                </a:solidFill>
                <a:effectLst>
                  <a:outerShdw blurRad="38100" dist="19050" dir="2700000" algn="tl" rotWithShape="0">
                    <a:schemeClr val="dk1">
                      <a:alpha val="40000"/>
                    </a:schemeClr>
                  </a:outerShdw>
                </a:effectLst>
                <a:latin typeface="+mj-lt"/>
              </a:rPr>
              <a:t> </a:t>
            </a:r>
          </a:p>
          <a:p>
            <a:pPr algn="ctr"/>
            <a:r>
              <a:rPr lang="en-GB" sz="1400" b="1">
                <a:latin typeface="Aptos" panose="020B0004020202020204" pitchFamily="34" charset="0"/>
              </a:rPr>
              <a:t>Capital &amp; Joint Delivery Models </a:t>
            </a:r>
            <a:endParaRPr lang="en-GB" sz="1200"/>
          </a:p>
        </p:txBody>
      </p:sp>
      <p:sp>
        <p:nvSpPr>
          <p:cNvPr id="13" name="Arrow: Chevron 12">
            <a:extLst>
              <a:ext uri="{FF2B5EF4-FFF2-40B4-BE49-F238E27FC236}">
                <a16:creationId xmlns:a16="http://schemas.microsoft.com/office/drawing/2014/main" id="{C68B37D1-7188-AF13-524A-C7BCA9230D9D}"/>
              </a:ext>
            </a:extLst>
          </p:cNvPr>
          <p:cNvSpPr/>
          <p:nvPr/>
        </p:nvSpPr>
        <p:spPr>
          <a:xfrm>
            <a:off x="6892307" y="1865603"/>
            <a:ext cx="2232000" cy="1152000"/>
          </a:xfrm>
          <a:prstGeom prst="chevron">
            <a:avLst>
              <a:gd name="adj" fmla="val 23279"/>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a:ln w="0"/>
                <a:solidFill>
                  <a:schemeClr val="bg1"/>
                </a:solidFill>
                <a:effectLst>
                  <a:outerShdw blurRad="38100" dist="19050" dir="2700000" algn="tl" rotWithShape="0">
                    <a:schemeClr val="dk1">
                      <a:alpha val="40000"/>
                    </a:schemeClr>
                  </a:outerShdw>
                </a:effectLst>
              </a:rPr>
              <a:t>Year 4 </a:t>
            </a:r>
          </a:p>
          <a:p>
            <a:pPr algn="ctr"/>
            <a:r>
              <a:rPr lang="en-GB" sz="1400" b="1">
                <a:latin typeface="Aptos" panose="020B0004020202020204" pitchFamily="34" charset="0"/>
              </a:rPr>
              <a:t>Integration &amp; Policy Advocacy</a:t>
            </a:r>
            <a:endParaRPr lang="en-GB" sz="1200"/>
          </a:p>
        </p:txBody>
      </p:sp>
      <p:sp>
        <p:nvSpPr>
          <p:cNvPr id="14" name="TextBox 13">
            <a:extLst>
              <a:ext uri="{FF2B5EF4-FFF2-40B4-BE49-F238E27FC236}">
                <a16:creationId xmlns:a16="http://schemas.microsoft.com/office/drawing/2014/main" id="{E77ED847-2922-FED8-CABC-2B2CFA496AF8}"/>
              </a:ext>
            </a:extLst>
          </p:cNvPr>
          <p:cNvSpPr txBox="1"/>
          <p:nvPr/>
        </p:nvSpPr>
        <p:spPr>
          <a:xfrm>
            <a:off x="474216" y="3152540"/>
            <a:ext cx="1917859" cy="2508379"/>
          </a:xfrm>
          <a:prstGeom prst="rect">
            <a:avLst/>
          </a:prstGeom>
          <a:solidFill>
            <a:srgbClr val="FFFF99"/>
          </a:solidFill>
        </p:spPr>
        <p:txBody>
          <a:bodyPr wrap="square" rtlCol="0">
            <a:spAutoFit/>
          </a:bodyPr>
          <a:lstStyle/>
          <a:p>
            <a:pPr marL="342900" lvl="0" indent="-342900">
              <a:lnSpc>
                <a:spcPts val="1500"/>
              </a:lnSpc>
              <a:spcBef>
                <a:spcPts val="600"/>
              </a:spcBef>
              <a:spcAft>
                <a:spcPts val="0"/>
              </a:spcAft>
              <a:buFont typeface="Arial" panose="020B0604020202020204" pitchFamily="34" charset="0"/>
              <a:buChar char="•"/>
            </a:pPr>
            <a:r>
              <a:rPr lang="en-GB" sz="1400">
                <a:latin typeface="Aptos" panose="020B0004020202020204" pitchFamily="34" charset="0"/>
              </a:rPr>
              <a:t>Governance &amp; Leadership</a:t>
            </a:r>
            <a:endParaRPr lang="en-GB" sz="1400">
              <a:solidFill>
                <a:schemeClr val="tx2"/>
              </a:solidFill>
              <a:latin typeface="Aptos" panose="020B0004020202020204" pitchFamily="34" charset="0"/>
            </a:endParaRPr>
          </a:p>
          <a:p>
            <a:pPr marL="342900" lvl="0" indent="-342900">
              <a:spcBef>
                <a:spcPts val="600"/>
              </a:spcBef>
              <a:buFont typeface="Arial" panose="020B0604020202020204" pitchFamily="34" charset="0"/>
              <a:buChar char="•"/>
            </a:pPr>
            <a:r>
              <a:rPr lang="en-GB" sz="1400">
                <a:latin typeface="Aptos" panose="020B0004020202020204" pitchFamily="34" charset="0"/>
              </a:rPr>
              <a:t>Infrastructure Development</a:t>
            </a:r>
          </a:p>
          <a:p>
            <a:pPr marL="342900" lvl="0" indent="-342900">
              <a:spcBef>
                <a:spcPts val="600"/>
              </a:spcBef>
              <a:buFont typeface="Arial" panose="020B0604020202020204" pitchFamily="34" charset="0"/>
              <a:buChar char="•"/>
            </a:pPr>
            <a:r>
              <a:rPr lang="en-GB" sz="1400">
                <a:latin typeface="Aptos" panose="020B0004020202020204" pitchFamily="34" charset="0"/>
              </a:rPr>
              <a:t>Stakeholder Engagement</a:t>
            </a:r>
          </a:p>
          <a:p>
            <a:pPr marL="342900" lvl="0" indent="-342900">
              <a:spcBef>
                <a:spcPts val="600"/>
              </a:spcBef>
              <a:buFont typeface="Arial" panose="020B0604020202020204" pitchFamily="34" charset="0"/>
              <a:buChar char="•"/>
            </a:pPr>
            <a:r>
              <a:rPr lang="en-GB" sz="1400">
                <a:latin typeface="Aptos" panose="020B0004020202020204" pitchFamily="34" charset="0"/>
              </a:rPr>
              <a:t>Exploring new commercial arrangements</a:t>
            </a:r>
          </a:p>
          <a:p>
            <a:pPr marL="342900" lvl="0" indent="-342900">
              <a:spcBef>
                <a:spcPts val="600"/>
              </a:spcBef>
              <a:buFont typeface="Arial" panose="020B0604020202020204" pitchFamily="34" charset="0"/>
              <a:buChar char="•"/>
            </a:pPr>
            <a:r>
              <a:rPr lang="en-GB" sz="1400">
                <a:latin typeface="Aptos" panose="020B0004020202020204" pitchFamily="34" charset="0"/>
              </a:rPr>
              <a:t>Capital Discovery </a:t>
            </a:r>
            <a:endParaRPr lang="en-GB" sz="1400"/>
          </a:p>
        </p:txBody>
      </p:sp>
      <p:sp>
        <p:nvSpPr>
          <p:cNvPr id="15" name="TextBox 14">
            <a:extLst>
              <a:ext uri="{FF2B5EF4-FFF2-40B4-BE49-F238E27FC236}">
                <a16:creationId xmlns:a16="http://schemas.microsoft.com/office/drawing/2014/main" id="{20644E4E-04D8-69D1-6A90-320161A28A8B}"/>
              </a:ext>
            </a:extLst>
          </p:cNvPr>
          <p:cNvSpPr txBox="1"/>
          <p:nvPr/>
        </p:nvSpPr>
        <p:spPr>
          <a:xfrm>
            <a:off x="2648479" y="3153400"/>
            <a:ext cx="1917859" cy="3337773"/>
          </a:xfrm>
          <a:prstGeom prst="rect">
            <a:avLst/>
          </a:prstGeom>
          <a:noFill/>
        </p:spPr>
        <p:txBody>
          <a:bodyPr wrap="square" rtlCol="0">
            <a:spAutoFit/>
          </a:bodyPr>
          <a:lstStyle/>
          <a:p>
            <a:pPr marL="34290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Data-Driven Decision Making</a:t>
            </a:r>
          </a:p>
          <a:p>
            <a:pPr marL="342900" lvl="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Technology Enhancement</a:t>
            </a:r>
          </a:p>
          <a:p>
            <a:pPr marL="342900" lvl="0" indent="-342900">
              <a:lnSpc>
                <a:spcPct val="107000"/>
              </a:lnSpc>
              <a:buFont typeface="Arial" panose="020B0604020202020204" pitchFamily="34" charset="0"/>
              <a:buChar char="•"/>
            </a:pPr>
            <a:r>
              <a:rPr lang="en-GB" sz="1400" kern="100">
                <a:solidFill>
                  <a:srgbClr val="3A3A3A"/>
                </a:solidFill>
                <a:ea typeface="Aptos" panose="020B0004020202020204" pitchFamily="34" charset="0"/>
                <a:cs typeface="Times New Roman" panose="02020603050405020304" pitchFamily="18" charset="0"/>
              </a:rPr>
              <a:t>Develop new </a:t>
            </a:r>
            <a:r>
              <a:rPr lang="en-GB" sz="1400" kern="100">
                <a:solidFill>
                  <a:srgbClr val="3A3A3A"/>
                </a:solidFill>
                <a:effectLst/>
                <a:ea typeface="Aptos" panose="020B0004020202020204" pitchFamily="34" charset="0"/>
                <a:cs typeface="Times New Roman" panose="02020603050405020304" pitchFamily="18" charset="0"/>
              </a:rPr>
              <a:t>Regional commissioning structures</a:t>
            </a:r>
          </a:p>
          <a:p>
            <a:pPr marL="342900" lvl="0" indent="-342900">
              <a:lnSpc>
                <a:spcPct val="107000"/>
              </a:lnSpc>
              <a:buFont typeface="Arial" panose="020B0604020202020204" pitchFamily="34" charset="0"/>
              <a:buChar char="•"/>
            </a:pPr>
            <a:r>
              <a:rPr lang="en-GB" sz="1400" kern="100">
                <a:solidFill>
                  <a:srgbClr val="3A3A3A"/>
                </a:solidFill>
                <a:ea typeface="Aptos" panose="020B0004020202020204" pitchFamily="34" charset="0"/>
                <a:cs typeface="Times New Roman" panose="02020603050405020304" pitchFamily="18" charset="0"/>
              </a:rPr>
              <a:t>Capital Development </a:t>
            </a:r>
            <a:r>
              <a:rPr lang="en-GB" sz="1400" kern="100">
                <a:solidFill>
                  <a:srgbClr val="3A3A3A"/>
                </a:solidFill>
                <a:effectLst/>
                <a:ea typeface="Aptos" panose="020B0004020202020204" pitchFamily="34" charset="0"/>
                <a:cs typeface="Times New Roman" panose="02020603050405020304" pitchFamily="18" charset="0"/>
              </a:rPr>
              <a:t> </a:t>
            </a:r>
            <a:endParaRPr lang="en-GB" sz="1400" kern="10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endParaRPr lang="en-GB" sz="1600" kern="100">
              <a:solidFill>
                <a:srgbClr val="3A3A3A"/>
              </a:solidFill>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endParaRPr lang="en-GB" sz="1600" kern="100">
              <a:effectLst/>
              <a:ea typeface="Aptos" panose="020B0004020202020204" pitchFamily="34" charset="0"/>
              <a:cs typeface="Times New Roman" panose="02020603050405020304" pitchFamily="18" charset="0"/>
            </a:endParaRPr>
          </a:p>
          <a:p>
            <a:pPr lvl="0">
              <a:lnSpc>
                <a:spcPts val="1500"/>
              </a:lnSpc>
              <a:spcAft>
                <a:spcPts val="0"/>
              </a:spcAft>
            </a:pPr>
            <a:r>
              <a:rPr lang="en-GB" sz="1800">
                <a:latin typeface="Aptos" panose="020B0004020202020204" pitchFamily="34" charset="0"/>
              </a:rPr>
              <a:t> </a:t>
            </a:r>
            <a:endParaRPr lang="en-GB"/>
          </a:p>
        </p:txBody>
      </p:sp>
      <p:sp>
        <p:nvSpPr>
          <p:cNvPr id="16" name="TextBox 15">
            <a:extLst>
              <a:ext uri="{FF2B5EF4-FFF2-40B4-BE49-F238E27FC236}">
                <a16:creationId xmlns:a16="http://schemas.microsoft.com/office/drawing/2014/main" id="{CD976082-BF27-DAA8-B68F-530D1487EE61}"/>
              </a:ext>
            </a:extLst>
          </p:cNvPr>
          <p:cNvSpPr txBox="1"/>
          <p:nvPr/>
        </p:nvSpPr>
        <p:spPr>
          <a:xfrm>
            <a:off x="4879602" y="3152374"/>
            <a:ext cx="1917859" cy="2177584"/>
          </a:xfrm>
          <a:prstGeom prst="rect">
            <a:avLst/>
          </a:prstGeom>
          <a:noFill/>
        </p:spPr>
        <p:txBody>
          <a:bodyPr wrap="square" rtlCol="0">
            <a:spAutoFit/>
          </a:bodyPr>
          <a:lstStyle/>
          <a:p>
            <a:pPr marL="342900" lvl="0" indent="-342900">
              <a:lnSpc>
                <a:spcPct val="107000"/>
              </a:lnSpc>
              <a:buFont typeface="Arial" panose="020B0604020202020204" pitchFamily="34" charset="0"/>
              <a:buChar char="•"/>
            </a:pPr>
            <a:r>
              <a:rPr lang="en-GB" sz="1400" kern="100">
                <a:solidFill>
                  <a:srgbClr val="3A3A3A"/>
                </a:solidFill>
                <a:ea typeface="Aptos" panose="020B0004020202020204" pitchFamily="34" charset="0"/>
                <a:cs typeface="Times New Roman" panose="02020603050405020304" pitchFamily="18" charset="0"/>
              </a:rPr>
              <a:t>Capital Deployment</a:t>
            </a:r>
          </a:p>
          <a:p>
            <a:pPr marL="342900" lvl="0" indent="-342900">
              <a:lnSpc>
                <a:spcPct val="107000"/>
              </a:lnSpc>
              <a:buFont typeface="Arial" panose="020B0604020202020204" pitchFamily="34" charset="0"/>
              <a:buChar char="•"/>
            </a:pPr>
            <a:r>
              <a:rPr lang="en-GB" sz="1400">
                <a:solidFill>
                  <a:srgbClr val="3A3A3A"/>
                </a:solidFill>
                <a:ea typeface="Aptos" panose="020B0004020202020204" pitchFamily="34" charset="0"/>
                <a:cs typeface="Times New Roman" panose="02020603050405020304" pitchFamily="18" charset="0"/>
              </a:rPr>
              <a:t>Phase 1 of Co Commissioning models - </a:t>
            </a:r>
            <a:r>
              <a:rPr lang="en-GB" sz="1400">
                <a:solidFill>
                  <a:srgbClr val="3A3A3A"/>
                </a:solidFill>
                <a:effectLst/>
                <a:ea typeface="Aptos" panose="020B0004020202020204" pitchFamily="34" charset="0"/>
                <a:cs typeface="Times New Roman" panose="02020603050405020304" pitchFamily="18" charset="0"/>
              </a:rPr>
              <a:t>Specialist</a:t>
            </a:r>
            <a:r>
              <a:rPr lang="en-GB" sz="1400">
                <a:solidFill>
                  <a:srgbClr val="3A3A3A"/>
                </a:solidFill>
                <a:ea typeface="Aptos" panose="020B0004020202020204" pitchFamily="34" charset="0"/>
                <a:cs typeface="Times New Roman" panose="02020603050405020304" pitchFamily="18" charset="0"/>
              </a:rPr>
              <a:t> Services</a:t>
            </a:r>
            <a:endParaRPr lang="en-GB" sz="1400">
              <a:effectLst/>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endParaRPr lang="en-GB" sz="1600" kern="100">
              <a:effectLst/>
              <a:ea typeface="Aptos" panose="020B0004020202020204" pitchFamily="34" charset="0"/>
              <a:cs typeface="Times New Roman" panose="02020603050405020304" pitchFamily="18" charset="0"/>
            </a:endParaRPr>
          </a:p>
          <a:p>
            <a:pPr lvl="0">
              <a:lnSpc>
                <a:spcPts val="1500"/>
              </a:lnSpc>
              <a:spcAft>
                <a:spcPts val="0"/>
              </a:spcAft>
            </a:pPr>
            <a:r>
              <a:rPr lang="en-GB" sz="1800">
                <a:latin typeface="Aptos" panose="020B0004020202020204" pitchFamily="34" charset="0"/>
              </a:rPr>
              <a:t> </a:t>
            </a:r>
            <a:endParaRPr lang="en-GB"/>
          </a:p>
        </p:txBody>
      </p:sp>
      <p:sp>
        <p:nvSpPr>
          <p:cNvPr id="17" name="TextBox 16">
            <a:extLst>
              <a:ext uri="{FF2B5EF4-FFF2-40B4-BE49-F238E27FC236}">
                <a16:creationId xmlns:a16="http://schemas.microsoft.com/office/drawing/2014/main" id="{46F34204-5AFB-6371-1565-0914895C4B35}"/>
              </a:ext>
            </a:extLst>
          </p:cNvPr>
          <p:cNvSpPr txBox="1"/>
          <p:nvPr/>
        </p:nvSpPr>
        <p:spPr>
          <a:xfrm>
            <a:off x="6973826" y="3152374"/>
            <a:ext cx="1917859" cy="2408095"/>
          </a:xfrm>
          <a:prstGeom prst="rect">
            <a:avLst/>
          </a:prstGeom>
          <a:noFill/>
        </p:spPr>
        <p:txBody>
          <a:bodyPr wrap="square" rtlCol="0">
            <a:spAutoFit/>
          </a:bodyPr>
          <a:lstStyle/>
          <a:p>
            <a:pPr marL="34290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Coordination &amp; Integration</a:t>
            </a:r>
          </a:p>
          <a:p>
            <a:pPr marL="34290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Regulatory &amp; Policy Development</a:t>
            </a:r>
          </a:p>
          <a:p>
            <a:pPr marL="342900" indent="-342900">
              <a:lnSpc>
                <a:spcPct val="107000"/>
              </a:lnSpc>
              <a:buFont typeface="Arial" panose="020B0604020202020204" pitchFamily="34" charset="0"/>
              <a:buChar char="•"/>
            </a:pPr>
            <a:r>
              <a:rPr lang="en-GB" sz="1400">
                <a:effectLst/>
                <a:ea typeface="Aptos" panose="020B0004020202020204" pitchFamily="34" charset="0"/>
                <a:cs typeface="Times New Roman" panose="02020603050405020304" pitchFamily="18" charset="0"/>
              </a:rPr>
              <a:t>Phase 2 of Co Commissioning Models</a:t>
            </a:r>
          </a:p>
          <a:p>
            <a:pPr marL="342900" indent="-342900">
              <a:lnSpc>
                <a:spcPct val="107000"/>
              </a:lnSpc>
              <a:buFont typeface="Arial" panose="020B0604020202020204" pitchFamily="34" charset="0"/>
              <a:buChar char="•"/>
            </a:pPr>
            <a:endParaRPr lang="en-GB" sz="1600" kern="100">
              <a:effectLst/>
              <a:ea typeface="Aptos" panose="020B0004020202020204" pitchFamily="34" charset="0"/>
              <a:cs typeface="Times New Roman" panose="02020603050405020304" pitchFamily="18" charset="0"/>
            </a:endParaRPr>
          </a:p>
          <a:p>
            <a:pPr lvl="0">
              <a:lnSpc>
                <a:spcPts val="1500"/>
              </a:lnSpc>
              <a:spcAft>
                <a:spcPts val="0"/>
              </a:spcAft>
            </a:pPr>
            <a:r>
              <a:rPr lang="en-GB" sz="1800">
                <a:latin typeface="Aptos" panose="020B0004020202020204" pitchFamily="34" charset="0"/>
              </a:rPr>
              <a:t> </a:t>
            </a:r>
            <a:endParaRPr lang="en-GB"/>
          </a:p>
        </p:txBody>
      </p:sp>
      <p:sp>
        <p:nvSpPr>
          <p:cNvPr id="18" name="TextBox 17">
            <a:extLst>
              <a:ext uri="{FF2B5EF4-FFF2-40B4-BE49-F238E27FC236}">
                <a16:creationId xmlns:a16="http://schemas.microsoft.com/office/drawing/2014/main" id="{660B4CDC-9E89-3CFA-9F55-1F2DD1DA45E8}"/>
              </a:ext>
            </a:extLst>
          </p:cNvPr>
          <p:cNvSpPr txBox="1"/>
          <p:nvPr/>
        </p:nvSpPr>
        <p:spPr>
          <a:xfrm>
            <a:off x="9062761" y="3152374"/>
            <a:ext cx="1917859" cy="2357120"/>
          </a:xfrm>
          <a:prstGeom prst="rect">
            <a:avLst/>
          </a:prstGeom>
          <a:noFill/>
        </p:spPr>
        <p:txBody>
          <a:bodyPr wrap="square" rtlCol="0">
            <a:spAutoFit/>
          </a:bodyPr>
          <a:lstStyle/>
          <a:p>
            <a:pPr marL="342900" lvl="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Sustainability &amp; Financial Viability</a:t>
            </a:r>
            <a:endParaRPr lang="en-GB" sz="1400" kern="100">
              <a:effectLst/>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kern="100">
                <a:solidFill>
                  <a:srgbClr val="3A3A3A"/>
                </a:solidFill>
                <a:effectLst/>
                <a:ea typeface="Aptos" panose="020B0004020202020204" pitchFamily="34" charset="0"/>
                <a:cs typeface="Times New Roman" panose="02020603050405020304" pitchFamily="18" charset="0"/>
              </a:rPr>
              <a:t>Continuous Improvement - CYP Outcomes</a:t>
            </a:r>
          </a:p>
          <a:p>
            <a:pPr marL="342900" lvl="0" indent="-342900">
              <a:lnSpc>
                <a:spcPct val="107000"/>
              </a:lnSpc>
              <a:buFont typeface="Arial" panose="020B0604020202020204" pitchFamily="34" charset="0"/>
              <a:buChar char="•"/>
            </a:pPr>
            <a:r>
              <a:rPr lang="en-GB" sz="1400" kern="100">
                <a:solidFill>
                  <a:srgbClr val="3A3A3A"/>
                </a:solidFill>
                <a:ea typeface="Aptos" panose="020B0004020202020204" pitchFamily="34" charset="0"/>
                <a:cs typeface="Times New Roman" panose="02020603050405020304" pitchFamily="18" charset="0"/>
              </a:rPr>
              <a:t>Future Planning</a:t>
            </a:r>
            <a:endParaRPr lang="en-GB" sz="1400" kern="100">
              <a:solidFill>
                <a:srgbClr val="3A3A3A"/>
              </a:solidFill>
              <a:effectLst/>
              <a:ea typeface="Aptos" panose="020B000402020202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endParaRPr lang="en-GB" sz="1400" kern="100">
              <a:effectLs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endParaRPr lang="en-GB" sz="1600" kern="100">
              <a:effectLst/>
              <a:ea typeface="Aptos" panose="020B0004020202020204" pitchFamily="34" charset="0"/>
              <a:cs typeface="Times New Roman" panose="02020603050405020304" pitchFamily="18" charset="0"/>
            </a:endParaRPr>
          </a:p>
          <a:p>
            <a:pPr marL="342900" lvl="0" indent="-342900">
              <a:lnSpc>
                <a:spcPts val="1500"/>
              </a:lnSpc>
              <a:spcBef>
                <a:spcPts val="600"/>
              </a:spcBef>
              <a:spcAft>
                <a:spcPts val="0"/>
              </a:spcAft>
              <a:buFont typeface="+mj-lt"/>
              <a:buAutoNum type="arabicPeriod"/>
            </a:pPr>
            <a:endParaRPr lang="en-GB"/>
          </a:p>
        </p:txBody>
      </p:sp>
      <p:sp>
        <p:nvSpPr>
          <p:cNvPr id="35" name="Arrow: Pentagon 34">
            <a:extLst>
              <a:ext uri="{FF2B5EF4-FFF2-40B4-BE49-F238E27FC236}">
                <a16:creationId xmlns:a16="http://schemas.microsoft.com/office/drawing/2014/main" id="{1BC761DA-727B-C4CA-33AE-7B01DC39D129}"/>
              </a:ext>
            </a:extLst>
          </p:cNvPr>
          <p:cNvSpPr/>
          <p:nvPr/>
        </p:nvSpPr>
        <p:spPr>
          <a:xfrm>
            <a:off x="2857500" y="6457833"/>
            <a:ext cx="8355742" cy="144000"/>
          </a:xfrm>
          <a:prstGeom prst="homePlate">
            <a:avLst/>
          </a:prstGeom>
          <a:solidFill>
            <a:schemeClr val="accent4">
              <a:lumMod val="40000"/>
              <a:lumOff val="60000"/>
            </a:schemeClr>
          </a:solidFill>
          <a:ln w="3175">
            <a:solidFill>
              <a:schemeClr val="accent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GB" sz="1000" b="1">
                <a:solidFill>
                  <a:schemeClr val="tx1"/>
                </a:solidFill>
              </a:rPr>
              <a:t>                                                                                           Funding and Sustainability </a:t>
            </a:r>
          </a:p>
        </p:txBody>
      </p:sp>
      <p:sp>
        <p:nvSpPr>
          <p:cNvPr id="36" name="Arrow: Pentagon 35">
            <a:extLst>
              <a:ext uri="{FF2B5EF4-FFF2-40B4-BE49-F238E27FC236}">
                <a16:creationId xmlns:a16="http://schemas.microsoft.com/office/drawing/2014/main" id="{17970939-7331-4383-6C19-A17A83AEB708}"/>
              </a:ext>
            </a:extLst>
          </p:cNvPr>
          <p:cNvSpPr/>
          <p:nvPr/>
        </p:nvSpPr>
        <p:spPr>
          <a:xfrm>
            <a:off x="817366" y="6228923"/>
            <a:ext cx="10395876" cy="144000"/>
          </a:xfrm>
          <a:prstGeom prst="homePlate">
            <a:avLst/>
          </a:prstGeom>
          <a:solidFill>
            <a:schemeClr val="accent4">
              <a:lumMod val="40000"/>
              <a:lumOff val="60000"/>
            </a:schemeClr>
          </a:solidFill>
          <a:ln w="3175">
            <a:solidFill>
              <a:schemeClr val="accent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b="1">
                <a:solidFill>
                  <a:schemeClr val="tx1"/>
                </a:solidFill>
              </a:rPr>
              <a:t>Workforce Development</a:t>
            </a:r>
          </a:p>
        </p:txBody>
      </p:sp>
      <p:sp>
        <p:nvSpPr>
          <p:cNvPr id="37" name="Arrow: Pentagon 36">
            <a:extLst>
              <a:ext uri="{FF2B5EF4-FFF2-40B4-BE49-F238E27FC236}">
                <a16:creationId xmlns:a16="http://schemas.microsoft.com/office/drawing/2014/main" id="{957C1982-8074-65FA-8FCA-9FBB60C376A4}"/>
              </a:ext>
            </a:extLst>
          </p:cNvPr>
          <p:cNvSpPr/>
          <p:nvPr/>
        </p:nvSpPr>
        <p:spPr>
          <a:xfrm>
            <a:off x="817366" y="6000014"/>
            <a:ext cx="10395876" cy="144000"/>
          </a:xfrm>
          <a:prstGeom prst="homePlate">
            <a:avLst/>
          </a:prstGeom>
          <a:solidFill>
            <a:schemeClr val="accent4">
              <a:lumMod val="40000"/>
              <a:lumOff val="60000"/>
            </a:schemeClr>
          </a:solidFill>
          <a:ln w="3175">
            <a:solidFill>
              <a:schemeClr val="accent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GB" sz="1000" b="1">
                <a:solidFill>
                  <a:schemeClr val="tx1"/>
                </a:solidFill>
              </a:rPr>
              <a:t>Benefits Realisation </a:t>
            </a:r>
          </a:p>
        </p:txBody>
      </p:sp>
      <p:pic>
        <p:nvPicPr>
          <p:cNvPr id="23" name="Picture 22">
            <a:extLst>
              <a:ext uri="{FF2B5EF4-FFF2-40B4-BE49-F238E27FC236}">
                <a16:creationId xmlns:a16="http://schemas.microsoft.com/office/drawing/2014/main" id="{05140247-5200-CCB7-A2AD-73A66D3B4EAE}"/>
              </a:ext>
            </a:extLst>
          </p:cNvPr>
          <p:cNvPicPr>
            <a:picLocks noChangeAspect="1"/>
          </p:cNvPicPr>
          <p:nvPr/>
        </p:nvPicPr>
        <p:blipFill>
          <a:blip r:embed="rId3"/>
          <a:stretch>
            <a:fillRect/>
          </a:stretch>
        </p:blipFill>
        <p:spPr>
          <a:xfrm>
            <a:off x="10747075" y="-33282"/>
            <a:ext cx="1341787" cy="1341787"/>
          </a:xfrm>
          <a:prstGeom prst="rect">
            <a:avLst/>
          </a:prstGeom>
        </p:spPr>
      </p:pic>
      <p:sp>
        <p:nvSpPr>
          <p:cNvPr id="6" name="Oval 5">
            <a:extLst>
              <a:ext uri="{FF2B5EF4-FFF2-40B4-BE49-F238E27FC236}">
                <a16:creationId xmlns:a16="http://schemas.microsoft.com/office/drawing/2014/main" id="{2FA65229-6508-A3D4-E4D2-DB6C5FD89FCC}"/>
              </a:ext>
              <a:ext uri="{C183D7F6-B498-43B3-948B-1728B52AA6E4}">
                <adec:decorative xmlns:adec="http://schemas.microsoft.com/office/drawing/2017/decorative" val="1"/>
              </a:ext>
            </a:extLst>
          </p:cNvPr>
          <p:cNvSpPr/>
          <p:nvPr/>
        </p:nvSpPr>
        <p:spPr>
          <a:xfrm>
            <a:off x="8940276" y="887755"/>
            <a:ext cx="840963" cy="84096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Oval 6">
            <a:extLst>
              <a:ext uri="{FF2B5EF4-FFF2-40B4-BE49-F238E27FC236}">
                <a16:creationId xmlns:a16="http://schemas.microsoft.com/office/drawing/2014/main" id="{1579AE94-EFF3-56ED-13E5-CAE4E967374F}"/>
              </a:ext>
              <a:ext uri="{C183D7F6-B498-43B3-948B-1728B52AA6E4}">
                <adec:decorative xmlns:adec="http://schemas.microsoft.com/office/drawing/2017/decorative" val="1"/>
              </a:ext>
            </a:extLst>
          </p:cNvPr>
          <p:cNvSpPr/>
          <p:nvPr/>
        </p:nvSpPr>
        <p:spPr>
          <a:xfrm>
            <a:off x="6843275" y="887754"/>
            <a:ext cx="840963" cy="840963"/>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0"/>
            <a:endParaRPr lang="en-GB"/>
          </a:p>
        </p:txBody>
      </p:sp>
      <p:pic>
        <p:nvPicPr>
          <p:cNvPr id="8" name="Picture Placeholder 22" descr="Seed Packet">
            <a:extLst>
              <a:ext uri="{FF2B5EF4-FFF2-40B4-BE49-F238E27FC236}">
                <a16:creationId xmlns:a16="http://schemas.microsoft.com/office/drawing/2014/main" id="{B59C23E9-3775-4703-848C-7CF78FC0971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46130" y="1089097"/>
            <a:ext cx="576000" cy="577024"/>
          </a:xfrm>
          <a:prstGeom prst="rect">
            <a:avLst/>
          </a:prstGeom>
        </p:spPr>
      </p:pic>
      <p:sp>
        <p:nvSpPr>
          <p:cNvPr id="9" name="Oval 8">
            <a:extLst>
              <a:ext uri="{FF2B5EF4-FFF2-40B4-BE49-F238E27FC236}">
                <a16:creationId xmlns:a16="http://schemas.microsoft.com/office/drawing/2014/main" id="{FB1B29F7-DE6F-BBB9-D169-DF8869AB4DC3}"/>
              </a:ext>
              <a:ext uri="{C183D7F6-B498-43B3-948B-1728B52AA6E4}">
                <adec:decorative xmlns:adec="http://schemas.microsoft.com/office/drawing/2017/decorative" val="1"/>
              </a:ext>
            </a:extLst>
          </p:cNvPr>
          <p:cNvSpPr/>
          <p:nvPr/>
        </p:nvSpPr>
        <p:spPr>
          <a:xfrm>
            <a:off x="4760653" y="889252"/>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Oval 9">
            <a:extLst>
              <a:ext uri="{FF2B5EF4-FFF2-40B4-BE49-F238E27FC236}">
                <a16:creationId xmlns:a16="http://schemas.microsoft.com/office/drawing/2014/main" id="{00C6C01D-98E9-413E-F7B1-D97F6200BA33}"/>
              </a:ext>
              <a:ext uri="{C183D7F6-B498-43B3-948B-1728B52AA6E4}">
                <adec:decorative xmlns:adec="http://schemas.microsoft.com/office/drawing/2017/decorative" val="1"/>
              </a:ext>
            </a:extLst>
          </p:cNvPr>
          <p:cNvSpPr/>
          <p:nvPr/>
        </p:nvSpPr>
        <p:spPr>
          <a:xfrm>
            <a:off x="2687150" y="865560"/>
            <a:ext cx="840963" cy="840963"/>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rtl="0"/>
            <a:endParaRPr lang="en-GB"/>
          </a:p>
        </p:txBody>
      </p:sp>
      <p:pic>
        <p:nvPicPr>
          <p:cNvPr id="33" name="Picture Placeholder 40" descr="Apple">
            <a:extLst>
              <a:ext uri="{FF2B5EF4-FFF2-40B4-BE49-F238E27FC236}">
                <a16:creationId xmlns:a16="http://schemas.microsoft.com/office/drawing/2014/main" id="{854A1A30-88E4-7C1A-82B2-4959936D118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70786" y="997530"/>
            <a:ext cx="576000" cy="577024"/>
          </a:xfrm>
          <a:prstGeom prst="rect">
            <a:avLst/>
          </a:prstGeom>
        </p:spPr>
      </p:pic>
      <p:pic>
        <p:nvPicPr>
          <p:cNvPr id="32" name="Picture Placeholder 49" descr="Deciduous tree">
            <a:extLst>
              <a:ext uri="{FF2B5EF4-FFF2-40B4-BE49-F238E27FC236}">
                <a16:creationId xmlns:a16="http://schemas.microsoft.com/office/drawing/2014/main" id="{A6BE40CB-DC98-7109-263F-28B3F2934D0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991139" y="966419"/>
            <a:ext cx="576000" cy="577024"/>
          </a:xfrm>
          <a:prstGeom prst="rect">
            <a:avLst/>
          </a:prstGeom>
        </p:spPr>
      </p:pic>
      <p:pic>
        <p:nvPicPr>
          <p:cNvPr id="19" name="Graphic 18" descr="Plant With Roots outline">
            <a:extLst>
              <a:ext uri="{FF2B5EF4-FFF2-40B4-BE49-F238E27FC236}">
                <a16:creationId xmlns:a16="http://schemas.microsoft.com/office/drawing/2014/main" id="{2872DD34-142F-2593-B349-4C0D48EC03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3134" y="998554"/>
            <a:ext cx="576000" cy="576000"/>
          </a:xfrm>
          <a:prstGeom prst="rect">
            <a:avLst/>
          </a:prstGeom>
        </p:spPr>
      </p:pic>
      <p:pic>
        <p:nvPicPr>
          <p:cNvPr id="31" name="Picture Placeholder 36" descr="Sprouting Seed">
            <a:extLst>
              <a:ext uri="{FF2B5EF4-FFF2-40B4-BE49-F238E27FC236}">
                <a16:creationId xmlns:a16="http://schemas.microsoft.com/office/drawing/2014/main" id="{5A82137B-B01D-5CB5-7448-083D90D0B224}"/>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819632" y="1019993"/>
            <a:ext cx="576000" cy="577024"/>
          </a:xfrm>
          <a:prstGeom prst="rect">
            <a:avLst/>
          </a:prstGeom>
        </p:spPr>
      </p:pic>
    </p:spTree>
    <p:extLst>
      <p:ext uri="{BB962C8B-B14F-4D97-AF65-F5344CB8AC3E}">
        <p14:creationId xmlns:p14="http://schemas.microsoft.com/office/powerpoint/2010/main" val="27571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983764-438B-3DE2-4E13-B7FC2300B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11832-9398-4136-E7A5-D1A03A70F0AA}"/>
              </a:ext>
            </a:extLst>
          </p:cNvPr>
          <p:cNvSpPr>
            <a:spLocks noGrp="1"/>
          </p:cNvSpPr>
          <p:nvPr>
            <p:ph type="title"/>
          </p:nvPr>
        </p:nvSpPr>
        <p:spPr>
          <a:xfrm>
            <a:off x="838200" y="2230235"/>
            <a:ext cx="10515600" cy="2397530"/>
          </a:xfrm>
        </p:spPr>
        <p:txBody>
          <a:bodyPr>
            <a:normAutofit fontScale="90000"/>
          </a:bodyPr>
          <a:lstStyle/>
          <a:p>
            <a: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t>Year 1 </a:t>
            </a:r>
            <a:b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br>
            <a: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t>Foundation, Strategic Planning and Phase 1 Commissioning </a:t>
            </a:r>
            <a:b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br>
            <a:b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br>
            <a:r>
              <a:rPr lang="en-GB" sz="48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t>Activity – </a:t>
            </a:r>
            <a:r>
              <a:rPr lang="en-GB" sz="4000" dirty="0">
                <a:solidFill>
                  <a:schemeClr val="accent4">
                    <a:lumMod val="50000"/>
                  </a:schemeClr>
                </a:solidFill>
                <a:latin typeface="Baloo Thambi 2 ExtraBold" panose="020B0604020202020204" charset="0"/>
                <a:ea typeface="Aptos" panose="020B0004020202020204" pitchFamily="34" charset="0"/>
                <a:cs typeface="Baloo Thambi 2 ExtraBold" panose="020B0604020202020204" charset="0"/>
              </a:rPr>
              <a:t>cl</a:t>
            </a:r>
            <a:r>
              <a:rPr lang="en-GB" sz="40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t>oser </a:t>
            </a:r>
            <a:r>
              <a:rPr lang="en-GB" sz="4000" dirty="0">
                <a:solidFill>
                  <a:schemeClr val="accent4">
                    <a:lumMod val="50000"/>
                  </a:schemeClr>
                </a:solidFill>
                <a:latin typeface="Baloo Thambi 2 ExtraBold" panose="020B0604020202020204" charset="0"/>
                <a:ea typeface="Aptos" panose="020B0004020202020204" pitchFamily="34" charset="0"/>
                <a:cs typeface="Baloo Thambi 2 ExtraBold" panose="020B0604020202020204" charset="0"/>
              </a:rPr>
              <a:t>l</a:t>
            </a:r>
            <a:r>
              <a:rPr lang="en-GB" sz="4000" dirty="0">
                <a:solidFill>
                  <a:schemeClr val="accent4">
                    <a:lumMod val="50000"/>
                  </a:schemeClr>
                </a:solidFill>
                <a:effectLst/>
                <a:latin typeface="Baloo Thambi 2 ExtraBold" panose="020B0604020202020204" charset="0"/>
                <a:ea typeface="Aptos" panose="020B0004020202020204" pitchFamily="34" charset="0"/>
                <a:cs typeface="Baloo Thambi 2 ExtraBold" panose="020B0604020202020204" charset="0"/>
              </a:rPr>
              <a:t>ook</a:t>
            </a:r>
            <a:endParaRPr lang="en-GB" sz="9600" dirty="0">
              <a:solidFill>
                <a:schemeClr val="accent4">
                  <a:lumMod val="50000"/>
                </a:schemeClr>
              </a:solidFill>
              <a:latin typeface="Baloo Thambi 2 ExtraBold" panose="020B0604020202020204" charset="0"/>
              <a:cs typeface="Baloo Thambi 2 ExtraBold" panose="020B0604020202020204" charset="0"/>
            </a:endParaRPr>
          </a:p>
        </p:txBody>
      </p:sp>
      <p:pic>
        <p:nvPicPr>
          <p:cNvPr id="3" name="Picture 2" descr="A green curved arrow with white text&#10;&#10;Description automatically generated">
            <a:extLst>
              <a:ext uri="{FF2B5EF4-FFF2-40B4-BE49-F238E27FC236}">
                <a16:creationId xmlns:a16="http://schemas.microsoft.com/office/drawing/2014/main" id="{1B433812-75A0-BA16-55B6-58B0232DC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916" y="5245008"/>
            <a:ext cx="2024387" cy="1341788"/>
          </a:xfrm>
          <a:prstGeom prst="rect">
            <a:avLst/>
          </a:prstGeom>
        </p:spPr>
      </p:pic>
      <p:pic>
        <p:nvPicPr>
          <p:cNvPr id="4" name="Picture 3">
            <a:extLst>
              <a:ext uri="{FF2B5EF4-FFF2-40B4-BE49-F238E27FC236}">
                <a16:creationId xmlns:a16="http://schemas.microsoft.com/office/drawing/2014/main" id="{D54CCEC7-575E-7CE1-702D-E147F2F18D4A}"/>
              </a:ext>
            </a:extLst>
          </p:cNvPr>
          <p:cNvPicPr>
            <a:picLocks noChangeAspect="1"/>
          </p:cNvPicPr>
          <p:nvPr/>
        </p:nvPicPr>
        <p:blipFill>
          <a:blip r:embed="rId4"/>
          <a:stretch>
            <a:fillRect/>
          </a:stretch>
        </p:blipFill>
        <p:spPr>
          <a:xfrm>
            <a:off x="10679516" y="109363"/>
            <a:ext cx="1341787" cy="1341787"/>
          </a:xfrm>
          <a:prstGeom prst="rect">
            <a:avLst/>
          </a:prstGeom>
        </p:spPr>
      </p:pic>
    </p:spTree>
    <p:extLst>
      <p:ext uri="{BB962C8B-B14F-4D97-AF65-F5344CB8AC3E}">
        <p14:creationId xmlns:p14="http://schemas.microsoft.com/office/powerpoint/2010/main" val="120392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5E549A-45FC-0434-F3C7-99FE66516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4FF2D-A156-3F06-D157-D4E3CB9B9239}"/>
              </a:ext>
            </a:extLst>
          </p:cNvPr>
          <p:cNvSpPr>
            <a:spLocks noGrp="1"/>
          </p:cNvSpPr>
          <p:nvPr>
            <p:ph type="title"/>
          </p:nvPr>
        </p:nvSpPr>
        <p:spPr>
          <a:xfrm>
            <a:off x="1552761" y="505707"/>
            <a:ext cx="7950468" cy="564041"/>
          </a:xfrm>
        </p:spPr>
        <p:txBody>
          <a:bodyPr>
            <a:normAutofit fontScale="90000"/>
          </a:bodyPr>
          <a:lstStyle/>
          <a:p>
            <a:r>
              <a:rPr lang="en-GB" sz="5400" dirty="0">
                <a:solidFill>
                  <a:schemeClr val="accent4">
                    <a:lumMod val="50000"/>
                  </a:schemeClr>
                </a:solidFill>
              </a:rPr>
              <a:t>1. Regional Commissioning</a:t>
            </a:r>
            <a:endParaRPr lang="en-GB" sz="5200" dirty="0">
              <a:solidFill>
                <a:schemeClr val="accent4">
                  <a:lumMod val="50000"/>
                </a:schemeClr>
              </a:solidFill>
            </a:endParaRPr>
          </a:p>
        </p:txBody>
      </p:sp>
      <p:pic>
        <p:nvPicPr>
          <p:cNvPr id="5" name="Picture 2">
            <a:extLst>
              <a:ext uri="{FF2B5EF4-FFF2-40B4-BE49-F238E27FC236}">
                <a16:creationId xmlns:a16="http://schemas.microsoft.com/office/drawing/2014/main" id="{DF62F332-6A4E-0D4D-6D6A-7429855E4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80" y="14002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green curved arrow with white text&#10;&#10;Description automatically generated">
            <a:extLst>
              <a:ext uri="{FF2B5EF4-FFF2-40B4-BE49-F238E27FC236}">
                <a16:creationId xmlns:a16="http://schemas.microsoft.com/office/drawing/2014/main" id="{4D4AFDE9-2FC7-09F7-DDB1-FE311F807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9516" y="240041"/>
            <a:ext cx="1647825" cy="1095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60AB7AF6-BCA6-6ED0-342A-BAC9502E41B2}"/>
              </a:ext>
            </a:extLst>
          </p:cNvPr>
          <p:cNvGraphicFramePr>
            <a:graphicFrameLocks noGrp="1"/>
          </p:cNvGraphicFramePr>
          <p:nvPr/>
        </p:nvGraphicFramePr>
        <p:xfrm>
          <a:off x="776380" y="1709754"/>
          <a:ext cx="10325374" cy="4352260"/>
        </p:xfrm>
        <a:graphic>
          <a:graphicData uri="http://schemas.openxmlformats.org/drawingml/2006/table">
            <a:tbl>
              <a:tblPr>
                <a:tableStyleId>{93296810-A885-4BE3-A3E7-6D5BEEA58F35}</a:tableStyleId>
              </a:tblPr>
              <a:tblGrid>
                <a:gridCol w="678414">
                  <a:extLst>
                    <a:ext uri="{9D8B030D-6E8A-4147-A177-3AD203B41FA5}">
                      <a16:colId xmlns:a16="http://schemas.microsoft.com/office/drawing/2014/main" val="2978418774"/>
                    </a:ext>
                  </a:extLst>
                </a:gridCol>
                <a:gridCol w="2524792">
                  <a:extLst>
                    <a:ext uri="{9D8B030D-6E8A-4147-A177-3AD203B41FA5}">
                      <a16:colId xmlns:a16="http://schemas.microsoft.com/office/drawing/2014/main" val="3252027613"/>
                    </a:ext>
                  </a:extLst>
                </a:gridCol>
                <a:gridCol w="1357477">
                  <a:extLst>
                    <a:ext uri="{9D8B030D-6E8A-4147-A177-3AD203B41FA5}">
                      <a16:colId xmlns:a16="http://schemas.microsoft.com/office/drawing/2014/main" val="3606612380"/>
                    </a:ext>
                  </a:extLst>
                </a:gridCol>
                <a:gridCol w="4208899">
                  <a:extLst>
                    <a:ext uri="{9D8B030D-6E8A-4147-A177-3AD203B41FA5}">
                      <a16:colId xmlns:a16="http://schemas.microsoft.com/office/drawing/2014/main" val="3964246335"/>
                    </a:ext>
                  </a:extLst>
                </a:gridCol>
                <a:gridCol w="626413">
                  <a:extLst>
                    <a:ext uri="{9D8B030D-6E8A-4147-A177-3AD203B41FA5}">
                      <a16:colId xmlns:a16="http://schemas.microsoft.com/office/drawing/2014/main" val="515798336"/>
                    </a:ext>
                  </a:extLst>
                </a:gridCol>
                <a:gridCol w="929379">
                  <a:extLst>
                    <a:ext uri="{9D8B030D-6E8A-4147-A177-3AD203B41FA5}">
                      <a16:colId xmlns:a16="http://schemas.microsoft.com/office/drawing/2014/main" val="676042710"/>
                    </a:ext>
                  </a:extLst>
                </a:gridCol>
              </a:tblGrid>
              <a:tr h="332554">
                <a:tc>
                  <a:txBody>
                    <a:bodyPr/>
                    <a:lstStyle/>
                    <a:p>
                      <a:pPr algn="ctr"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1</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Regional Commissioning</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RO</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Purpose</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tc>
                  <a:txBody>
                    <a:bodyPr/>
                    <a:lstStyle/>
                    <a:p>
                      <a:pPr algn="ctr"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Work Started</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tc>
                  <a:txBody>
                    <a:bodyPr/>
                    <a:lstStyle/>
                    <a:p>
                      <a:pPr algn="ctr" fontAlgn="ct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Project Life cycle</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34" marR="5734" marT="5734" marB="0" anchor="ctr">
                    <a:solidFill>
                      <a:schemeClr val="accent6">
                        <a:lumMod val="60000"/>
                        <a:lumOff val="40000"/>
                      </a:schemeClr>
                    </a:solidFill>
                  </a:tcPr>
                </a:tc>
                <a:extLst>
                  <a:ext uri="{0D108BD9-81ED-4DB2-BD59-A6C34878D82A}">
                    <a16:rowId xmlns:a16="http://schemas.microsoft.com/office/drawing/2014/main" val="3528565541"/>
                  </a:ext>
                </a:extLst>
              </a:tr>
              <a:tr h="418560">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Working with the market differently</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Andrew Rome &amp; James Tennant</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Improve value for money by creating more cost-effective arrangements that secure better outcomes from the market</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Yes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Design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2974640120"/>
                  </a:ext>
                </a:extLst>
              </a:tr>
              <a:tr h="332554">
                <a:tc rowSpan="2">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l" fontAlgn="ctr"/>
                      <a:r>
                        <a:rPr lang="en-GB" sz="1200" b="1" u="none" strike="noStrike" dirty="0">
                          <a:effectLst/>
                          <a:latin typeface="Calibri" panose="020F0502020204030204" pitchFamily="34" charset="0"/>
                          <a:cs typeface="Calibri" panose="020F0502020204030204" pitchFamily="34" charset="0"/>
                        </a:rPr>
                        <a:t>Create Regional approach for Specialist Services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James Purdie</a:t>
                      </a:r>
                    </a:p>
                    <a:p>
                      <a:pPr algn="ctr" fontAlgn="ctr"/>
                      <a:r>
                        <a:rPr lang="en-GB" sz="1200" u="none" strike="noStrike" dirty="0">
                          <a:effectLst/>
                          <a:latin typeface="Calibri" panose="020F0502020204030204" pitchFamily="34" charset="0"/>
                          <a:cs typeface="Calibri" panose="020F0502020204030204" pitchFamily="34" charset="0"/>
                        </a:rPr>
                        <a:t>(Thurrock)</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l" fontAlgn="ctr"/>
                      <a:r>
                        <a:rPr lang="en-GB" sz="1200" u="none" strike="noStrike" dirty="0">
                          <a:effectLst/>
                          <a:latin typeface="Calibri" panose="020F0502020204030204" pitchFamily="34" charset="0"/>
                          <a:cs typeface="Calibri" panose="020F0502020204030204" pitchFamily="34" charset="0"/>
                        </a:rPr>
                        <a:t>Improve Specialist offer, across different specialist areas, CWD, Edge of Tier 4, T4</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ctr" fontAlgn="ctr"/>
                      <a:r>
                        <a:rPr lang="en-GB" sz="1200" u="none" strike="noStrike">
                          <a:effectLst/>
                          <a:latin typeface="Calibri" panose="020F0502020204030204" pitchFamily="34" charset="0"/>
                          <a:cs typeface="Calibri" panose="020F0502020204030204" pitchFamily="34" charset="0"/>
                        </a:rPr>
                        <a:t>Yes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l" fontAlgn="ctr"/>
                      <a:r>
                        <a:rPr lang="en-GB" sz="1200" u="none" strike="noStrike">
                          <a:effectLst/>
                          <a:latin typeface="Calibri" panose="020F0502020204030204" pitchFamily="34" charset="0"/>
                          <a:cs typeface="Calibri" panose="020F0502020204030204" pitchFamily="34" charset="0"/>
                        </a:rPr>
                        <a:t>Design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539143800"/>
                  </a:ext>
                </a:extLst>
              </a:tr>
              <a:tr h="332554">
                <a:tc vMerge="1">
                  <a:txBody>
                    <a:bodyPr/>
                    <a:lstStyle/>
                    <a:p>
                      <a:endParaRPr lang="en-GB"/>
                    </a:p>
                  </a:txBody>
                  <a:tcPr/>
                </a:tc>
                <a:tc vMerge="1">
                  <a:txBody>
                    <a:bodyPr/>
                    <a:lstStyle/>
                    <a:p>
                      <a:endParaRPr lang="en-GB"/>
                    </a:p>
                  </a:txBody>
                  <a:tcPr/>
                </a:tc>
                <a:tc>
                  <a:txBody>
                    <a:bodyPr/>
                    <a:lstStyle/>
                    <a:p>
                      <a:pPr algn="ctr" fontAlgn="ctr"/>
                      <a:r>
                        <a:rPr lang="en-GB" sz="1200" u="none" strike="noStrike" dirty="0">
                          <a:effectLst/>
                          <a:latin typeface="Calibri" panose="020F0502020204030204" pitchFamily="34" charset="0"/>
                          <a:cs typeface="Calibri" panose="020F0502020204030204" pitchFamily="34" charset="0"/>
                        </a:rPr>
                        <a:t>Lindsay Baron</a:t>
                      </a:r>
                    </a:p>
                    <a:p>
                      <a:pPr algn="ctr" fontAlgn="ctr"/>
                      <a:r>
                        <a:rPr lang="en-GB" sz="1200" u="none" strike="noStrike" dirty="0">
                          <a:effectLst/>
                          <a:latin typeface="Calibri" panose="020F0502020204030204" pitchFamily="34" charset="0"/>
                          <a:cs typeface="Calibri" panose="020F0502020204030204" pitchFamily="34" charset="0"/>
                        </a:rPr>
                        <a:t>Tina Hines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75973007"/>
                  </a:ext>
                </a:extLst>
              </a:tr>
              <a:tr h="665108">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Separated Migrant Children</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Clare Burrell</a:t>
                      </a:r>
                    </a:p>
                    <a:p>
                      <a:pPr algn="ctr" fontAlgn="ctr"/>
                      <a:r>
                        <a:rPr lang="en-GB" sz="1200" u="none" strike="noStrike" dirty="0">
                          <a:effectLst/>
                          <a:latin typeface="Calibri" panose="020F0502020204030204" pitchFamily="34" charset="0"/>
                          <a:cs typeface="Calibri" panose="020F0502020204030204" pitchFamily="34" charset="0"/>
                        </a:rPr>
                        <a:t>(Essex)</a:t>
                      </a:r>
                    </a:p>
                  </a:txBody>
                  <a:tcPr marL="5734" marR="5734" marT="5734"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Create a regional strategy for SMC</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Yes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Definition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123229697"/>
                  </a:ext>
                </a:extLst>
              </a:tr>
              <a:tr h="556169">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Commissioning Frameworks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dirty="0">
                          <a:effectLst/>
                          <a:latin typeface="Calibri" panose="020F0502020204030204" pitchFamily="34" charset="0"/>
                          <a:cs typeface="Calibri" panose="020F0502020204030204" pitchFamily="34" charset="0"/>
                        </a:rPr>
                        <a:t>Cambridge</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Create commissioning efficiencies, clarity with external providers and promoting outcome-based behaviours. $ x lots with different LAs leading on each area. but reporting to one F/W meeting chaired by RO</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a:effectLst/>
                          <a:latin typeface="Calibri" panose="020F0502020204030204" pitchFamily="34" charset="0"/>
                          <a:cs typeface="Calibri" panose="020F0502020204030204" pitchFamily="34" charset="0"/>
                        </a:rPr>
                        <a:t>Yes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a:effectLst/>
                          <a:latin typeface="Calibri" panose="020F0502020204030204" pitchFamily="34" charset="0"/>
                          <a:cs typeface="Calibri" panose="020F0502020204030204" pitchFamily="34" charset="0"/>
                        </a:rPr>
                        <a:t>Design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3458646846"/>
                  </a:ext>
                </a:extLst>
              </a:tr>
              <a:tr h="418560">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Create regional Placement Request Form</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dirty="0">
                          <a:effectLst/>
                          <a:latin typeface="Calibri" panose="020F0502020204030204" pitchFamily="34" charset="0"/>
                          <a:cs typeface="Calibri" panose="020F0502020204030204" pitchFamily="34" charset="0"/>
                        </a:rPr>
                        <a:t>Luton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Create consistency across region with external providers. (This came from provider feedback from event on 31st)</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a:effectLst/>
                          <a:latin typeface="Calibri" panose="020F0502020204030204" pitchFamily="34" charset="0"/>
                          <a:cs typeface="Calibri" panose="020F0502020204030204" pitchFamily="34" charset="0"/>
                        </a:rPr>
                        <a:t>Yes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a:effectLst/>
                          <a:latin typeface="Calibri" panose="020F0502020204030204" pitchFamily="34" charset="0"/>
                          <a:cs typeface="Calibri" panose="020F0502020204030204" pitchFamily="34" charset="0"/>
                        </a:rPr>
                        <a:t>Definition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270236434"/>
                  </a:ext>
                </a:extLst>
              </a:tr>
              <a:tr h="166277">
                <a:tc rowSpan="2">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l" fontAlgn="ctr"/>
                      <a:r>
                        <a:rPr lang="en-GB" sz="1200" b="1" u="none" strike="noStrike" dirty="0">
                          <a:effectLst/>
                          <a:latin typeface="Calibri" panose="020F0502020204030204" pitchFamily="34" charset="0"/>
                          <a:cs typeface="Calibri" panose="020F0502020204030204" pitchFamily="34" charset="0"/>
                        </a:rPr>
                        <a:t>Unregulated Provision</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ctr" rtl="0" fontAlgn="ctr"/>
                      <a:r>
                        <a:rPr lang="en-GB" sz="1200" u="none" strike="noStrike" dirty="0">
                          <a:effectLst/>
                          <a:latin typeface="Calibri" panose="020F0502020204030204" pitchFamily="34" charset="0"/>
                          <a:cs typeface="Calibri" panose="020F0502020204030204" pitchFamily="34" charset="0"/>
                        </a:rPr>
                        <a:t> TBC</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1. Reduce the use of unregulated providers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ctr" rtl="0" fontAlgn="ctr"/>
                      <a:r>
                        <a:rPr lang="en-GB" sz="1200" u="none" strike="noStrike" dirty="0">
                          <a:effectLst/>
                          <a:latin typeface="Calibri" panose="020F0502020204030204" pitchFamily="34" charset="0"/>
                          <a:cs typeface="Calibri" panose="020F0502020204030204" pitchFamily="34" charset="0"/>
                        </a:rPr>
                        <a:t>No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rowSpan="2">
                  <a:txBody>
                    <a:bodyPr/>
                    <a:lstStyle/>
                    <a:p>
                      <a:pPr algn="l" rtl="0" fontAlgn="ctr"/>
                      <a:r>
                        <a:rPr lang="en-GB" sz="1200" u="none" strike="noStrike">
                          <a:effectLst/>
                          <a:latin typeface="Calibri" panose="020F0502020204030204" pitchFamily="34" charset="0"/>
                          <a:cs typeface="Calibri" panose="020F0502020204030204" pitchFamily="34" charset="0"/>
                        </a:rPr>
                        <a:t>Backlog</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2432458016"/>
                  </a:ext>
                </a:extLst>
              </a:tr>
              <a:tr h="16627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2. Create assurance mech when used.</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587244699"/>
                  </a:ext>
                </a:extLst>
              </a:tr>
              <a:tr h="298152">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Estate Analysis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dirty="0">
                          <a:effectLst/>
                          <a:latin typeface="Calibri" panose="020F0502020204030204" pitchFamily="34" charset="0"/>
                          <a:cs typeface="Calibri" panose="020F0502020204030204" pitchFamily="34" charset="0"/>
                        </a:rPr>
                        <a:t>James Tennant</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Reduce the use of unregulated providers and create assurance mech when used.</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rtl="0" fontAlgn="ctr"/>
                      <a:r>
                        <a:rPr lang="en-GB" sz="1200" u="none" strike="noStrike" dirty="0">
                          <a:effectLst/>
                          <a:latin typeface="Calibri" panose="020F0502020204030204" pitchFamily="34" charset="0"/>
                          <a:cs typeface="Calibri" panose="020F0502020204030204" pitchFamily="34" charset="0"/>
                        </a:rPr>
                        <a:t>No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Backlog</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2336926500"/>
                  </a:ext>
                </a:extLst>
              </a:tr>
              <a:tr h="166277">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IFA - Engagement</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 TBC</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 </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No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tc>
                  <a:txBody>
                    <a:bodyPr/>
                    <a:lstStyle/>
                    <a:p>
                      <a:pPr algn="l" rtl="0" fontAlgn="ctr"/>
                      <a:r>
                        <a:rPr lang="en-GB" sz="1200" u="none" strike="noStrike" dirty="0">
                          <a:effectLst/>
                          <a:latin typeface="Calibri" panose="020F0502020204030204" pitchFamily="34" charset="0"/>
                          <a:cs typeface="Calibri" panose="020F0502020204030204" pitchFamily="34" charset="0"/>
                        </a:rPr>
                        <a:t>Backlog</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5734" marR="5734" marT="5734" marB="0" anchor="ctr"/>
                </a:tc>
                <a:extLst>
                  <a:ext uri="{0D108BD9-81ED-4DB2-BD59-A6C34878D82A}">
                    <a16:rowId xmlns:a16="http://schemas.microsoft.com/office/drawing/2014/main" val="2510424687"/>
                  </a:ext>
                </a:extLst>
              </a:tr>
            </a:tbl>
          </a:graphicData>
        </a:graphic>
      </p:graphicFrame>
    </p:spTree>
    <p:extLst>
      <p:ext uri="{BB962C8B-B14F-4D97-AF65-F5344CB8AC3E}">
        <p14:creationId xmlns:p14="http://schemas.microsoft.com/office/powerpoint/2010/main" val="343316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BA4F20-1AEE-C0C1-ED17-D7572566B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CB22E-B6B6-424C-DCA4-32BD719D80BD}"/>
              </a:ext>
            </a:extLst>
          </p:cNvPr>
          <p:cNvSpPr>
            <a:spLocks noGrp="1"/>
          </p:cNvSpPr>
          <p:nvPr>
            <p:ph type="title"/>
          </p:nvPr>
        </p:nvSpPr>
        <p:spPr>
          <a:xfrm>
            <a:off x="1552761" y="505707"/>
            <a:ext cx="7950468" cy="564041"/>
          </a:xfrm>
        </p:spPr>
        <p:txBody>
          <a:bodyPr>
            <a:normAutofit fontScale="90000"/>
          </a:bodyPr>
          <a:lstStyle/>
          <a:p>
            <a:r>
              <a:rPr lang="en-GB" sz="5400" dirty="0">
                <a:solidFill>
                  <a:schemeClr val="accent4">
                    <a:lumMod val="50000"/>
                  </a:schemeClr>
                </a:solidFill>
              </a:rPr>
              <a:t>2. Practice Development </a:t>
            </a:r>
            <a:endParaRPr lang="en-GB" sz="5200" dirty="0">
              <a:solidFill>
                <a:schemeClr val="accent4">
                  <a:lumMod val="50000"/>
                </a:schemeClr>
              </a:solidFill>
            </a:endParaRPr>
          </a:p>
        </p:txBody>
      </p:sp>
      <p:graphicFrame>
        <p:nvGraphicFramePr>
          <p:cNvPr id="4" name="Content Placeholder 3">
            <a:extLst>
              <a:ext uri="{FF2B5EF4-FFF2-40B4-BE49-F238E27FC236}">
                <a16:creationId xmlns:a16="http://schemas.microsoft.com/office/drawing/2014/main" id="{C71B4CEB-9431-2004-B664-4C8BC0BCB33E}"/>
              </a:ext>
            </a:extLst>
          </p:cNvPr>
          <p:cNvGraphicFramePr>
            <a:graphicFrameLocks noGrp="1"/>
          </p:cNvGraphicFramePr>
          <p:nvPr>
            <p:ph idx="1"/>
          </p:nvPr>
        </p:nvGraphicFramePr>
        <p:xfrm>
          <a:off x="778054" y="1736560"/>
          <a:ext cx="10325374" cy="3924140"/>
        </p:xfrm>
        <a:graphic>
          <a:graphicData uri="http://schemas.openxmlformats.org/drawingml/2006/table">
            <a:tbl>
              <a:tblPr>
                <a:tableStyleId>{93296810-A885-4BE3-A3E7-6D5BEEA58F35}</a:tableStyleId>
              </a:tblPr>
              <a:tblGrid>
                <a:gridCol w="424351">
                  <a:extLst>
                    <a:ext uri="{9D8B030D-6E8A-4147-A177-3AD203B41FA5}">
                      <a16:colId xmlns:a16="http://schemas.microsoft.com/office/drawing/2014/main" val="952999198"/>
                    </a:ext>
                  </a:extLst>
                </a:gridCol>
                <a:gridCol w="2061669">
                  <a:extLst>
                    <a:ext uri="{9D8B030D-6E8A-4147-A177-3AD203B41FA5}">
                      <a16:colId xmlns:a16="http://schemas.microsoft.com/office/drawing/2014/main" val="3034952985"/>
                    </a:ext>
                  </a:extLst>
                </a:gridCol>
                <a:gridCol w="1503392">
                  <a:extLst>
                    <a:ext uri="{9D8B030D-6E8A-4147-A177-3AD203B41FA5}">
                      <a16:colId xmlns:a16="http://schemas.microsoft.com/office/drawing/2014/main" val="1340922883"/>
                    </a:ext>
                  </a:extLst>
                </a:gridCol>
                <a:gridCol w="4503761">
                  <a:extLst>
                    <a:ext uri="{9D8B030D-6E8A-4147-A177-3AD203B41FA5}">
                      <a16:colId xmlns:a16="http://schemas.microsoft.com/office/drawing/2014/main" val="555345261"/>
                    </a:ext>
                  </a:extLst>
                </a:gridCol>
                <a:gridCol w="854340">
                  <a:extLst>
                    <a:ext uri="{9D8B030D-6E8A-4147-A177-3AD203B41FA5}">
                      <a16:colId xmlns:a16="http://schemas.microsoft.com/office/drawing/2014/main" val="2422394699"/>
                    </a:ext>
                  </a:extLst>
                </a:gridCol>
                <a:gridCol w="977861">
                  <a:extLst>
                    <a:ext uri="{9D8B030D-6E8A-4147-A177-3AD203B41FA5}">
                      <a16:colId xmlns:a16="http://schemas.microsoft.com/office/drawing/2014/main" val="623248320"/>
                    </a:ext>
                  </a:extLst>
                </a:gridCol>
              </a:tblGrid>
              <a:tr h="212996">
                <a:tc>
                  <a:txBody>
                    <a:bodyPr/>
                    <a:lstStyle/>
                    <a:p>
                      <a:pPr algn="ctr" fontAlgn="ctr">
                        <a:buNone/>
                      </a:pPr>
                      <a:r>
                        <a:rPr lang="en-GB" sz="1400" b="1" i="0" u="none" strike="noStrike" dirty="0">
                          <a:solidFill>
                            <a:schemeClr val="bg2">
                              <a:lumMod val="25000"/>
                            </a:schemeClr>
                          </a:solidFill>
                          <a:effectLst/>
                          <a:latin typeface="Calibri" panose="020F0502020204030204" pitchFamily="34" charset="0"/>
                          <a:cs typeface="Calibri" panose="020F0502020204030204" pitchFamily="34" charset="0"/>
                        </a:rPr>
                        <a:t>2</a:t>
                      </a:r>
                      <a:endParaRPr lang="en-GB" sz="1400" b="0"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47" marR="5747" marT="5747" marB="0" anchor="ctr">
                    <a:solidFill>
                      <a:schemeClr val="accent6">
                        <a:lumMod val="60000"/>
                        <a:lumOff val="40000"/>
                      </a:schemeClr>
                    </a:solidFill>
                  </a:tcPr>
                </a:tc>
                <a:tc>
                  <a:txBody>
                    <a:bodyPr/>
                    <a:lstStyle/>
                    <a:p>
                      <a:pPr algn="l" fontAlgn="ctr">
                        <a:buNone/>
                      </a:pP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Practice Development</a:t>
                      </a:r>
                      <a:endParaRPr lang="en-GB" sz="1400" b="0"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47" marR="5747" marT="5747" marB="0" anchor="ctr">
                    <a:solidFill>
                      <a:schemeClr val="accent6">
                        <a:lumMod val="60000"/>
                        <a:lumOff val="40000"/>
                      </a:schemeClr>
                    </a:solidFill>
                  </a:tcPr>
                </a:tc>
                <a:tc>
                  <a:txBody>
                    <a:bodyPr/>
                    <a:lstStyle/>
                    <a:p>
                      <a:pPr algn="l" fontAlgn="ctr">
                        <a:buNone/>
                      </a:pP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RO</a:t>
                      </a:r>
                      <a:endParaRPr lang="en-GB" sz="1400" b="0"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47" marR="5747" marT="5747" marB="0" anchor="ctr">
                    <a:solidFill>
                      <a:schemeClr val="accent6">
                        <a:lumMod val="60000"/>
                        <a:lumOff val="40000"/>
                      </a:schemeClr>
                    </a:solidFill>
                  </a:tcPr>
                </a:tc>
                <a:tc>
                  <a:txBody>
                    <a:bodyPr/>
                    <a:lstStyle/>
                    <a:p>
                      <a:pPr algn="l" fontAlgn="ctr">
                        <a:buNone/>
                      </a:pP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Purpose</a:t>
                      </a:r>
                      <a:endParaRPr lang="en-GB" sz="1400" b="0"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47" marR="5747" marT="5747" marB="0" anchor="ctr">
                    <a:solidFill>
                      <a:schemeClr val="accent6">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400" b="1" u="none" strike="noStrike" kern="1200" dirty="0">
                          <a:solidFill>
                            <a:schemeClr val="bg2">
                              <a:lumMod val="25000"/>
                            </a:schemeClr>
                          </a:solidFill>
                          <a:effectLst/>
                          <a:latin typeface="Calibri" panose="020F0502020204030204" pitchFamily="34" charset="0"/>
                          <a:cs typeface="Calibri" panose="020F0502020204030204" pitchFamily="34" charset="0"/>
                        </a:rPr>
                        <a:t>Work started </a:t>
                      </a:r>
                      <a:endParaRPr lang="en-GB" sz="1400" b="1" i="0" u="none" strike="noStrike" kern="1200" dirty="0">
                        <a:solidFill>
                          <a:schemeClr val="bg2">
                            <a:lumMod val="25000"/>
                          </a:schemeClr>
                        </a:solidFill>
                        <a:effectLst/>
                        <a:latin typeface="Calibri" panose="020F0502020204030204" pitchFamily="34" charset="0"/>
                        <a:ea typeface="+mn-ea"/>
                        <a:cs typeface="Calibri" panose="020F0502020204030204" pitchFamily="34" charset="0"/>
                      </a:endParaRPr>
                    </a:p>
                  </a:txBody>
                  <a:tcPr marL="5747" marR="5747" marT="5747" marB="0" anchor="ctr">
                    <a:solidFill>
                      <a:schemeClr val="accent6">
                        <a:lumMod val="60000"/>
                        <a:lumOff val="40000"/>
                      </a:schemeClr>
                    </a:solidFill>
                  </a:tcPr>
                </a:tc>
                <a:tc>
                  <a:txBody>
                    <a:bodyPr/>
                    <a:lstStyle/>
                    <a:p>
                      <a:pPr algn="ctr" fontAlgn="ctr">
                        <a:buNone/>
                      </a:pPr>
                      <a:r>
                        <a:rPr lang="en-GB" sz="1400" b="1" u="none" strike="noStrike" dirty="0">
                          <a:solidFill>
                            <a:schemeClr val="bg2">
                              <a:lumMod val="25000"/>
                            </a:schemeClr>
                          </a:solidFill>
                          <a:effectLst/>
                          <a:latin typeface="Calibri" panose="020F0502020204030204" pitchFamily="34" charset="0"/>
                          <a:cs typeface="Calibri" panose="020F0502020204030204" pitchFamily="34" charset="0"/>
                        </a:rPr>
                        <a:t>Project Life cycle</a:t>
                      </a:r>
                      <a:endParaRPr lang="en-GB" sz="1400" b="0"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5747" marR="5747" marT="5747" marB="0" anchor="ctr">
                    <a:solidFill>
                      <a:schemeClr val="accent6">
                        <a:lumMod val="60000"/>
                        <a:lumOff val="40000"/>
                      </a:schemeClr>
                    </a:solidFill>
                  </a:tcPr>
                </a:tc>
                <a:extLst>
                  <a:ext uri="{0D108BD9-81ED-4DB2-BD59-A6C34878D82A}">
                    <a16:rowId xmlns:a16="http://schemas.microsoft.com/office/drawing/2014/main" val="1756630064"/>
                  </a:ext>
                </a:extLst>
              </a:tr>
              <a:tr h="442120">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Regional Registered Managers Network Meetings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Steve Gentry and Helen Hancock</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Equip RMs with knowledge and tools to create excellent homes for children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b="1" u="none" strike="noStrike">
                          <a:solidFill>
                            <a:srgbClr val="000000"/>
                          </a:solidFill>
                          <a:effectLst/>
                          <a:latin typeface="Calibri" panose="020F0502020204030204" pitchFamily="34" charset="0"/>
                          <a:cs typeface="Calibri" panose="020F0502020204030204" pitchFamily="34" charset="0"/>
                        </a:rPr>
                        <a:t>Yes</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Delivery</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570323769"/>
                  </a:ext>
                </a:extLst>
              </a:tr>
              <a:tr h="395162">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Practice Principles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Hazel North-Stephens</a:t>
                      </a:r>
                    </a:p>
                    <a:p>
                      <a:pPr algn="ctr" fontAlgn="ctr"/>
                      <a:r>
                        <a:rPr lang="en-GB" sz="1200" u="none" strike="noStrike" dirty="0">
                          <a:effectLst/>
                          <a:latin typeface="Calibri" panose="020F0502020204030204" pitchFamily="34" charset="0"/>
                          <a:cs typeface="Calibri" panose="020F0502020204030204" pitchFamily="34" charset="0"/>
                        </a:rPr>
                        <a:t>(Essex)</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Create operational expectations that promotes consistent behaviours across internal and external providers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Design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2811617725"/>
                  </a:ext>
                </a:extLst>
              </a:tr>
              <a:tr h="197581">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Child Need Descriptor</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TBC</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Create a common language to describe need, operationally at service level and strategically across region.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Discovery</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3552774387"/>
                  </a:ext>
                </a:extLst>
              </a:tr>
              <a:tr h="395162">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One Page Profile</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Saleha Khanam (Luton)</a:t>
                      </a:r>
                    </a:p>
                    <a:p>
                      <a:pPr algn="ctr" fontAlgn="ctr"/>
                      <a:r>
                        <a:rPr lang="en-GB" sz="1200" u="none" strike="noStrike" dirty="0">
                          <a:effectLst/>
                          <a:latin typeface="Calibri" panose="020F0502020204030204" pitchFamily="34" charset="0"/>
                          <a:cs typeface="Calibri" panose="020F0502020204030204" pitchFamily="34" charset="0"/>
                        </a:rPr>
                        <a:t>Veronica Bennet (Herts)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Improve child centred approaches, based on strengths as well as risks</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Design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32536317"/>
                  </a:ext>
                </a:extLst>
              </a:tr>
              <a:tr h="197581">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a:effectLst/>
                          <a:latin typeface="Calibri" panose="020F0502020204030204" pitchFamily="34" charset="0"/>
                          <a:cs typeface="Calibri" panose="020F0502020204030204" pitchFamily="34" charset="0"/>
                        </a:rPr>
                        <a:t>Recruitment &amp; Retention</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Rachel Black (SLI Lead)</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Develop regional strategy for R&amp;R, including training and development opportunities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 </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2142359761"/>
                  </a:ext>
                </a:extLst>
              </a:tr>
              <a:tr h="197581">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Edge of care</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TBC</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Promote best practice across region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Design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1109624445"/>
                  </a:ext>
                </a:extLst>
              </a:tr>
              <a:tr h="197581">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Create Outcomes Framework??</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Cambridge</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Give regional focus on all activity (links to data and demand)</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Definition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1769966878"/>
                  </a:ext>
                </a:extLst>
              </a:tr>
              <a:tr h="249305">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Data Sharing with Health (Mini Pilot)</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Rachel Black (SLI Lead)</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a:effectLst/>
                          <a:latin typeface="Calibri" panose="020F0502020204030204" pitchFamily="34" charset="0"/>
                          <a:cs typeface="Calibri" panose="020F0502020204030204" pitchFamily="34" charset="0"/>
                        </a:rPr>
                        <a:t>Share information between health and SC</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Delivery</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1434914003"/>
                  </a:ext>
                </a:extLst>
              </a:tr>
              <a:tr h="381159">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Research and best practice</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Commission East and Jonathan Stanely</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Need to define.</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Definition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3569336068"/>
                  </a:ext>
                </a:extLst>
              </a:tr>
              <a:tr h="197581">
                <a:tc>
                  <a:txBody>
                    <a:bodyPr/>
                    <a:lstStyle/>
                    <a:p>
                      <a:pPr algn="ctr"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b="1" u="none" strike="noStrike" dirty="0">
                          <a:effectLst/>
                          <a:latin typeface="Calibri" panose="020F0502020204030204" pitchFamily="34" charset="0"/>
                          <a:cs typeface="Calibri" panose="020F0502020204030204" pitchFamily="34" charset="0"/>
                        </a:rPr>
                        <a:t>Regional Registered Managers Network Meetings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ctr" fontAlgn="ctr"/>
                      <a:r>
                        <a:rPr lang="en-GB" sz="1200" u="none" strike="noStrike">
                          <a:effectLst/>
                          <a:latin typeface="Calibri" panose="020F0502020204030204" pitchFamily="34" charset="0"/>
                          <a:cs typeface="Calibri" panose="020F0502020204030204" pitchFamily="34" charset="0"/>
                        </a:rPr>
                        <a:t>Steve Gentry and Helen Hancock</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algn="l" fontAlgn="ctr"/>
                      <a:r>
                        <a:rPr lang="en-GB" sz="1200" u="none" strike="noStrike" dirty="0">
                          <a:effectLst/>
                          <a:latin typeface="Calibri" panose="020F0502020204030204" pitchFamily="34" charset="0"/>
                          <a:cs typeface="Calibri" panose="020F0502020204030204" pitchFamily="34" charset="0"/>
                        </a:rPr>
                        <a:t>Equip RMs with knowledge and tools to create excellent homes for children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Yes</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marL="4967" marR="4967" marT="4967" marB="0" anchor="ctr"/>
                </a:tc>
                <a:tc>
                  <a:txBody>
                    <a:bodyPr/>
                    <a:lstStyle/>
                    <a:p>
                      <a:pPr algn="ctr" fontAlgn="ctr"/>
                      <a:r>
                        <a:rPr lang="en-GB" sz="1200" u="none" strike="noStrike" dirty="0">
                          <a:effectLst/>
                          <a:latin typeface="Calibri" panose="020F0502020204030204" pitchFamily="34" charset="0"/>
                          <a:cs typeface="Calibri" panose="020F0502020204030204" pitchFamily="34" charset="0"/>
                        </a:rPr>
                        <a:t>Delivery</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4967" marR="4967" marT="4967" marB="0" anchor="ctr"/>
                </a:tc>
                <a:extLst>
                  <a:ext uri="{0D108BD9-81ED-4DB2-BD59-A6C34878D82A}">
                    <a16:rowId xmlns:a16="http://schemas.microsoft.com/office/drawing/2014/main" val="3996977721"/>
                  </a:ext>
                </a:extLst>
              </a:tr>
            </a:tbl>
          </a:graphicData>
        </a:graphic>
      </p:graphicFrame>
      <p:pic>
        <p:nvPicPr>
          <p:cNvPr id="5" name="Picture 2">
            <a:extLst>
              <a:ext uri="{FF2B5EF4-FFF2-40B4-BE49-F238E27FC236}">
                <a16:creationId xmlns:a16="http://schemas.microsoft.com/office/drawing/2014/main" id="{804DE6D0-FD4E-A3F6-84C7-EDAAD992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80" y="14002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green curved arrow with white text&#10;&#10;Description automatically generated">
            <a:extLst>
              <a:ext uri="{FF2B5EF4-FFF2-40B4-BE49-F238E27FC236}">
                <a16:creationId xmlns:a16="http://schemas.microsoft.com/office/drawing/2014/main" id="{BF04E3CD-90FE-256A-0F2E-0CEC73889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9516" y="240041"/>
            <a:ext cx="1647825" cy="109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3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123973"/>
            <a:ext cx="10515600" cy="1718311"/>
          </a:xfrm>
        </p:spPr>
        <p:txBody>
          <a:bodyPr rtlCol="0"/>
          <a:lstStyle/>
          <a:p>
            <a:r>
              <a:rPr lang="en-GB" dirty="0">
                <a:solidFill>
                  <a:schemeClr val="accent4">
                    <a:lumMod val="50000"/>
                  </a:schemeClr>
                </a:solidFill>
              </a:rPr>
              <a:t>Today's Agenda</a:t>
            </a:r>
          </a:p>
        </p:txBody>
      </p:sp>
      <p:pic>
        <p:nvPicPr>
          <p:cNvPr id="5" name="Picture 4">
            <a:extLst>
              <a:ext uri="{FF2B5EF4-FFF2-40B4-BE49-F238E27FC236}">
                <a16:creationId xmlns:a16="http://schemas.microsoft.com/office/drawing/2014/main" id="{69F4F3E6-D279-2CC7-FFA0-A8CB5ED25B31}"/>
              </a:ext>
            </a:extLst>
          </p:cNvPr>
          <p:cNvPicPr>
            <a:picLocks noChangeAspect="1"/>
          </p:cNvPicPr>
          <p:nvPr/>
        </p:nvPicPr>
        <p:blipFill>
          <a:blip r:embed="rId3"/>
          <a:stretch>
            <a:fillRect/>
          </a:stretch>
        </p:blipFill>
        <p:spPr>
          <a:xfrm>
            <a:off x="10905652" y="0"/>
            <a:ext cx="1105593" cy="1105593"/>
          </a:xfrm>
          <a:prstGeom prst="rect">
            <a:avLst/>
          </a:prstGeom>
        </p:spPr>
      </p:pic>
      <p:pic>
        <p:nvPicPr>
          <p:cNvPr id="6" name="Picture 5">
            <a:extLst>
              <a:ext uri="{FF2B5EF4-FFF2-40B4-BE49-F238E27FC236}">
                <a16:creationId xmlns:a16="http://schemas.microsoft.com/office/drawing/2014/main" id="{9E6D94AF-60C7-7CF9-688A-4CE0EA7E6D4C}"/>
              </a:ext>
            </a:extLst>
          </p:cNvPr>
          <p:cNvPicPr>
            <a:picLocks noChangeAspect="1"/>
          </p:cNvPicPr>
          <p:nvPr/>
        </p:nvPicPr>
        <p:blipFill>
          <a:blip r:embed="rId4"/>
          <a:stretch>
            <a:fillRect/>
          </a:stretch>
        </p:blipFill>
        <p:spPr>
          <a:xfrm>
            <a:off x="10877074" y="5868784"/>
            <a:ext cx="1228239" cy="817593"/>
          </a:xfrm>
          <a:prstGeom prst="rect">
            <a:avLst/>
          </a:prstGeom>
        </p:spPr>
      </p:pic>
      <p:graphicFrame>
        <p:nvGraphicFramePr>
          <p:cNvPr id="9" name="Content Placeholder 8">
            <a:extLst>
              <a:ext uri="{FF2B5EF4-FFF2-40B4-BE49-F238E27FC236}">
                <a16:creationId xmlns:a16="http://schemas.microsoft.com/office/drawing/2014/main" id="{1D0A6E11-78D7-AED6-DF3E-894ECB791A16}"/>
              </a:ext>
            </a:extLst>
          </p:cNvPr>
          <p:cNvGraphicFramePr>
            <a:graphicFrameLocks noGrp="1"/>
          </p:cNvGraphicFramePr>
          <p:nvPr>
            <p:ph idx="1"/>
          </p:nvPr>
        </p:nvGraphicFramePr>
        <p:xfrm>
          <a:off x="603738" y="1316182"/>
          <a:ext cx="10515598" cy="4625026"/>
        </p:xfrm>
        <a:graphic>
          <a:graphicData uri="http://schemas.openxmlformats.org/drawingml/2006/table">
            <a:tbl>
              <a:tblPr firstRow="1" firstCol="1" bandRow="1">
                <a:tableStyleId>{3B4B98B0-60AC-42C2-AFA5-B58CD77FA1E5}</a:tableStyleId>
              </a:tblPr>
              <a:tblGrid>
                <a:gridCol w="1627303">
                  <a:extLst>
                    <a:ext uri="{9D8B030D-6E8A-4147-A177-3AD203B41FA5}">
                      <a16:colId xmlns:a16="http://schemas.microsoft.com/office/drawing/2014/main" val="282861265"/>
                    </a:ext>
                  </a:extLst>
                </a:gridCol>
                <a:gridCol w="6553558">
                  <a:extLst>
                    <a:ext uri="{9D8B030D-6E8A-4147-A177-3AD203B41FA5}">
                      <a16:colId xmlns:a16="http://schemas.microsoft.com/office/drawing/2014/main" val="1647196033"/>
                    </a:ext>
                  </a:extLst>
                </a:gridCol>
                <a:gridCol w="2334737">
                  <a:extLst>
                    <a:ext uri="{9D8B030D-6E8A-4147-A177-3AD203B41FA5}">
                      <a16:colId xmlns:a16="http://schemas.microsoft.com/office/drawing/2014/main" val="1527484353"/>
                    </a:ext>
                  </a:extLst>
                </a:gridCol>
              </a:tblGrid>
              <a:tr h="250972">
                <a:tc>
                  <a:txBody>
                    <a:bodyPr/>
                    <a:lstStyle/>
                    <a:p>
                      <a:pPr algn="ctr">
                        <a:buNone/>
                      </a:pPr>
                      <a:r>
                        <a:rPr lang="en-GB" sz="1200" b="1" dirty="0">
                          <a:solidFill>
                            <a:srgbClr val="000000"/>
                          </a:solidFill>
                          <a:effectLst/>
                          <a:latin typeface="Arial"/>
                        </a:rPr>
                        <a:t>Time</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ase">
                        <a:buNone/>
                      </a:pPr>
                      <a:r>
                        <a:rPr lang="en-GB" sz="1200" b="1" dirty="0">
                          <a:solidFill>
                            <a:srgbClr val="000000"/>
                          </a:solidFill>
                          <a:effectLst/>
                          <a:latin typeface="Arial"/>
                          <a:ea typeface="Times New Roman" panose="02020603050405020304" pitchFamily="18" charset="0"/>
                        </a:rPr>
                        <a:t>Item</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buNone/>
                      </a:pPr>
                      <a:r>
                        <a:rPr lang="en-GB" sz="1200" b="1" dirty="0">
                          <a:solidFill>
                            <a:srgbClr val="000000"/>
                          </a:solidFill>
                          <a:effectLst/>
                          <a:latin typeface="Arial"/>
                        </a:rPr>
                        <a:t>Lead</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11227875"/>
                  </a:ext>
                </a:extLst>
              </a:tr>
              <a:tr h="250972">
                <a:tc>
                  <a:txBody>
                    <a:bodyPr/>
                    <a:lstStyle/>
                    <a:p>
                      <a:pPr algn="ctr">
                        <a:buNone/>
                      </a:pPr>
                      <a:r>
                        <a:rPr lang="en-GB" sz="1200" dirty="0">
                          <a:solidFill>
                            <a:srgbClr val="000000"/>
                          </a:solidFill>
                          <a:effectLst/>
                          <a:latin typeface="Arial"/>
                        </a:rPr>
                        <a:t>09:30</a:t>
                      </a:r>
                      <a:endParaRPr lang="en-GB" dirty="0">
                        <a:effectLst/>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l">
                        <a:buNone/>
                      </a:pPr>
                      <a:r>
                        <a:rPr lang="en-GB" sz="1200" b="1" dirty="0">
                          <a:solidFill>
                            <a:srgbClr val="000000"/>
                          </a:solidFill>
                          <a:effectLst/>
                          <a:latin typeface="Arial"/>
                          <a:ea typeface="Times New Roman" panose="02020603050405020304" pitchFamily="18" charset="0"/>
                        </a:rPr>
                        <a:t>Refreshments</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tc>
                <a:extLst>
                  <a:ext uri="{0D108BD9-81ED-4DB2-BD59-A6C34878D82A}">
                    <a16:rowId xmlns:a16="http://schemas.microsoft.com/office/drawing/2014/main" val="3756832904"/>
                  </a:ext>
                </a:extLst>
              </a:tr>
              <a:tr h="700080">
                <a:tc>
                  <a:txBody>
                    <a:bodyPr/>
                    <a:lstStyle/>
                    <a:p>
                      <a:pPr algn="ctr">
                        <a:buNone/>
                      </a:pPr>
                      <a:r>
                        <a:rPr lang="en-GB" sz="1200" dirty="0">
                          <a:effectLst/>
                          <a:latin typeface="Arial"/>
                        </a:rPr>
                        <a:t>10:00</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GB">
                        <a:effectLst/>
                        <a:latin typeface="Arial"/>
                      </a:endParaRPr>
                    </a:p>
                    <a:p>
                      <a:pPr algn="l">
                        <a:buNone/>
                      </a:pPr>
                      <a:r>
                        <a:rPr lang="en-GB" sz="1200" b="1" dirty="0">
                          <a:effectLst/>
                          <a:latin typeface="Arial"/>
                        </a:rPr>
                        <a:t>Welcome &amp; introductions </a:t>
                      </a:r>
                      <a:endParaRPr lang="en-GB" dirty="0">
                        <a:effectLst/>
                        <a:latin typeface="Arial"/>
                      </a:endParaRPr>
                    </a:p>
                    <a:p>
                      <a:pPr algn="l">
                        <a:buNone/>
                      </a:pPr>
                      <a:endParaRPr lang="en-GB">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Sarah-Jane Smedmor</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7173496"/>
                  </a:ext>
                </a:extLst>
              </a:tr>
              <a:tr h="250972">
                <a:tc>
                  <a:txBody>
                    <a:bodyPr/>
                    <a:lstStyle/>
                    <a:p>
                      <a:pPr algn="ctr">
                        <a:buNone/>
                      </a:pPr>
                      <a:r>
                        <a:rPr lang="en-GB" sz="1200" dirty="0">
                          <a:effectLst/>
                          <a:latin typeface="Arial"/>
                        </a:rPr>
                        <a:t>10:15</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200" b="1" dirty="0">
                          <a:effectLst/>
                          <a:latin typeface="Arial"/>
                          <a:ea typeface="Arial" panose="020B0604020202020204" pitchFamily="34" charset="0"/>
                        </a:rPr>
                        <a:t>You said, we did</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James Tennant</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604600"/>
                  </a:ext>
                </a:extLst>
              </a:tr>
              <a:tr h="700080">
                <a:tc>
                  <a:txBody>
                    <a:bodyPr/>
                    <a:lstStyle/>
                    <a:p>
                      <a:pPr algn="ctr">
                        <a:buNone/>
                      </a:pPr>
                      <a:r>
                        <a:rPr lang="en-GB" sz="1200" dirty="0">
                          <a:effectLst/>
                          <a:latin typeface="Arial"/>
                        </a:rPr>
                        <a:t>10:45</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GB">
                        <a:effectLst/>
                        <a:latin typeface="Arial"/>
                        <a:ea typeface="Calibri"/>
                      </a:endParaRPr>
                    </a:p>
                    <a:p>
                      <a:pPr algn="l">
                        <a:buNone/>
                      </a:pPr>
                      <a:r>
                        <a:rPr lang="en-GB" sz="1200" b="1" dirty="0">
                          <a:effectLst/>
                          <a:latin typeface="Arial"/>
                          <a:ea typeface="Calibri"/>
                        </a:rPr>
                        <a:t>Our Partnership</a:t>
                      </a:r>
                      <a:endParaRPr lang="en-GB" dirty="0">
                        <a:effectLst/>
                        <a:latin typeface="Arial"/>
                        <a:ea typeface="Calibri"/>
                      </a:endParaRPr>
                    </a:p>
                    <a:p>
                      <a:pPr algn="l">
                        <a:buNone/>
                      </a:pPr>
                      <a:endParaRPr lang="en-GB">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Jonathan Stanley</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5097584"/>
                  </a:ext>
                </a:extLst>
              </a:tr>
              <a:tr h="250972">
                <a:tc>
                  <a:txBody>
                    <a:bodyPr/>
                    <a:lstStyle/>
                    <a:p>
                      <a:pPr algn="ctr">
                        <a:buNone/>
                      </a:pPr>
                      <a:r>
                        <a:rPr lang="en-GB" sz="1200" dirty="0">
                          <a:solidFill>
                            <a:srgbClr val="000000"/>
                          </a:solidFill>
                          <a:effectLst/>
                          <a:latin typeface="Arial"/>
                        </a:rPr>
                        <a:t>11:45</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l">
                        <a:buNone/>
                      </a:pPr>
                      <a:r>
                        <a:rPr lang="en-GB" sz="1200" b="1" dirty="0">
                          <a:solidFill>
                            <a:srgbClr val="000000"/>
                          </a:solidFill>
                          <a:effectLst/>
                          <a:latin typeface="Arial"/>
                          <a:ea typeface="Calibri"/>
                        </a:rPr>
                        <a:t>Break</a:t>
                      </a:r>
                      <a:endParaRPr lang="en-GB" dirty="0">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tc>
                <a:extLst>
                  <a:ext uri="{0D108BD9-81ED-4DB2-BD59-A6C34878D82A}">
                    <a16:rowId xmlns:a16="http://schemas.microsoft.com/office/drawing/2014/main" val="3971842573"/>
                  </a:ext>
                </a:extLst>
              </a:tr>
              <a:tr h="700080">
                <a:tc>
                  <a:txBody>
                    <a:bodyPr/>
                    <a:lstStyle/>
                    <a:p>
                      <a:pPr algn="ctr">
                        <a:buNone/>
                      </a:pPr>
                      <a:r>
                        <a:rPr lang="en-GB" sz="1200" dirty="0">
                          <a:effectLst/>
                          <a:latin typeface="Arial"/>
                        </a:rPr>
                        <a:t>12:00</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endParaRPr lang="en-GB">
                        <a:effectLst/>
                      </a:endParaRPr>
                    </a:p>
                    <a:p>
                      <a:pPr algn="l">
                        <a:buNone/>
                      </a:pPr>
                      <a:r>
                        <a:rPr lang="en-GB" sz="1200" b="1" dirty="0">
                          <a:effectLst/>
                          <a:latin typeface="Arial"/>
                          <a:ea typeface="Calibri"/>
                        </a:rPr>
                        <a:t>Our Partnership Values – Exercise </a:t>
                      </a:r>
                      <a:endParaRPr lang="en-GB" dirty="0">
                        <a:effectLst/>
                      </a:endParaRPr>
                    </a:p>
                    <a:p>
                      <a:pPr algn="l">
                        <a:buNone/>
                      </a:pPr>
                      <a:endParaRPr lang="en-GB">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Jonathan Stanley</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2997954"/>
                  </a:ext>
                </a:extLst>
              </a:tr>
              <a:tr h="250972">
                <a:tc>
                  <a:txBody>
                    <a:bodyPr/>
                    <a:lstStyle/>
                    <a:p>
                      <a:pPr algn="ctr">
                        <a:buNone/>
                      </a:pPr>
                      <a:r>
                        <a:rPr lang="en-GB" sz="1200" dirty="0">
                          <a:solidFill>
                            <a:srgbClr val="000000"/>
                          </a:solidFill>
                          <a:effectLst/>
                          <a:latin typeface="Arial"/>
                        </a:rPr>
                        <a:t>12:45</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l">
                        <a:buNone/>
                      </a:pPr>
                      <a:r>
                        <a:rPr lang="en-GB" sz="1200" b="1" dirty="0">
                          <a:solidFill>
                            <a:srgbClr val="000000"/>
                          </a:solidFill>
                          <a:effectLst/>
                          <a:latin typeface="Arial"/>
                          <a:ea typeface="Arial" panose="020B0604020202020204" pitchFamily="34" charset="0"/>
                        </a:rPr>
                        <a:t>Lunch</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tc>
                <a:extLst>
                  <a:ext uri="{0D108BD9-81ED-4DB2-BD59-A6C34878D82A}">
                    <a16:rowId xmlns:a16="http://schemas.microsoft.com/office/drawing/2014/main" val="1452322624"/>
                  </a:ext>
                </a:extLst>
              </a:tr>
              <a:tr h="250972">
                <a:tc>
                  <a:txBody>
                    <a:bodyPr/>
                    <a:lstStyle/>
                    <a:p>
                      <a:pPr algn="ctr">
                        <a:buNone/>
                      </a:pPr>
                      <a:r>
                        <a:rPr lang="en-GB" sz="1200" dirty="0">
                          <a:effectLst/>
                          <a:latin typeface="Arial"/>
                        </a:rPr>
                        <a:t>13:45</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Bef>
                          <a:spcPts val="600"/>
                        </a:spcBef>
                        <a:spcAft>
                          <a:spcPts val="600"/>
                        </a:spcAft>
                        <a:buNone/>
                      </a:pPr>
                      <a:r>
                        <a:rPr lang="en-GB" sz="1200" b="1" dirty="0">
                          <a:effectLst/>
                          <a:latin typeface="Arial"/>
                          <a:ea typeface="Arial" panose="020B0604020202020204" pitchFamily="34" charset="0"/>
                        </a:rPr>
                        <a:t>Legislation &amp; Policy </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Kathy Evans</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8681734"/>
                  </a:ext>
                </a:extLst>
              </a:tr>
              <a:tr h="250972">
                <a:tc>
                  <a:txBody>
                    <a:bodyPr/>
                    <a:lstStyle/>
                    <a:p>
                      <a:pPr algn="ctr">
                        <a:buNone/>
                      </a:pPr>
                      <a:r>
                        <a:rPr lang="en-GB" sz="1200" dirty="0">
                          <a:effectLst/>
                          <a:latin typeface="Arial"/>
                        </a:rPr>
                        <a:t>14:30</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Bef>
                          <a:spcPts val="600"/>
                        </a:spcBef>
                        <a:spcAft>
                          <a:spcPts val="600"/>
                        </a:spcAft>
                        <a:buNone/>
                      </a:pPr>
                      <a:r>
                        <a:rPr lang="en-GB" sz="1200" b="1" dirty="0">
                          <a:effectLst/>
                          <a:latin typeface="Arial"/>
                          <a:ea typeface="Arial" panose="020B0604020202020204" pitchFamily="34" charset="0"/>
                        </a:rPr>
                        <a:t>Q&amp;A Panel</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Group</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4429512"/>
                  </a:ext>
                </a:extLst>
              </a:tr>
              <a:tr h="673662">
                <a:tc>
                  <a:txBody>
                    <a:bodyPr/>
                    <a:lstStyle/>
                    <a:p>
                      <a:pPr algn="ctr">
                        <a:buNone/>
                      </a:pPr>
                      <a:r>
                        <a:rPr lang="en-GB" sz="1200" dirty="0">
                          <a:effectLst/>
                          <a:latin typeface="Arial"/>
                        </a:rPr>
                        <a:t>14:50</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Bef>
                          <a:spcPts val="600"/>
                        </a:spcBef>
                        <a:spcAft>
                          <a:spcPts val="600"/>
                        </a:spcAft>
                        <a:buNone/>
                      </a:pPr>
                      <a:r>
                        <a:rPr lang="en-GB" sz="1200" b="1" dirty="0">
                          <a:effectLst/>
                          <a:latin typeface="Arial"/>
                          <a:ea typeface="Arial" panose="020B0604020202020204" pitchFamily="34" charset="0"/>
                        </a:rPr>
                        <a:t>Close</a:t>
                      </a:r>
                      <a:endParaRPr lang="en-GB" dirty="0">
                        <a:effectLst/>
                        <a:latin typeface="Arial"/>
                      </a:endParaRPr>
                    </a:p>
                    <a:p>
                      <a:pPr algn="l">
                        <a:spcBef>
                          <a:spcPts val="600"/>
                        </a:spcBef>
                        <a:spcAft>
                          <a:spcPts val="600"/>
                        </a:spcAft>
                        <a:buNone/>
                      </a:pPr>
                      <a:r>
                        <a:rPr lang="en-GB" sz="1200" b="1" dirty="0">
                          <a:effectLst/>
                          <a:latin typeface="Arial"/>
                          <a:ea typeface="Arial" panose="020B0604020202020204" pitchFamily="34" charset="0"/>
                        </a:rPr>
                        <a:t>Feedback &amp; Forward Look</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200" dirty="0">
                          <a:effectLst/>
                          <a:latin typeface="Arial"/>
                        </a:rPr>
                        <a:t>Sarah-Jane Smedmor</a:t>
                      </a:r>
                      <a:endParaRPr lang="en-GB" dirty="0">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6766735"/>
                  </a:ext>
                </a:extLst>
              </a:tr>
            </a:tbl>
          </a:graphicData>
        </a:graphic>
      </p:graphicFrame>
    </p:spTree>
    <p:extLst>
      <p:ext uri="{BB962C8B-B14F-4D97-AF65-F5344CB8AC3E}">
        <p14:creationId xmlns:p14="http://schemas.microsoft.com/office/powerpoint/2010/main" val="24839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B32679-78FE-632D-DC42-CAE27E7F1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4A060-B1CD-DE26-0625-6D0CCC1E2E70}"/>
              </a:ext>
            </a:extLst>
          </p:cNvPr>
          <p:cNvSpPr>
            <a:spLocks noGrp="1"/>
          </p:cNvSpPr>
          <p:nvPr>
            <p:ph type="title"/>
          </p:nvPr>
        </p:nvSpPr>
        <p:spPr>
          <a:xfrm>
            <a:off x="1552761" y="505707"/>
            <a:ext cx="7950468" cy="1095375"/>
          </a:xfrm>
        </p:spPr>
        <p:txBody>
          <a:bodyPr>
            <a:normAutofit fontScale="90000"/>
          </a:bodyPr>
          <a:lstStyle/>
          <a:p>
            <a:r>
              <a:rPr lang="en-GB" sz="5400" dirty="0">
                <a:solidFill>
                  <a:schemeClr val="accent4">
                    <a:lumMod val="50000"/>
                  </a:schemeClr>
                </a:solidFill>
              </a:rPr>
              <a:t>3. Data Insight &amp; Demand Management </a:t>
            </a:r>
            <a:endParaRPr lang="en-GB" sz="5200" dirty="0">
              <a:solidFill>
                <a:schemeClr val="accent4">
                  <a:lumMod val="50000"/>
                </a:schemeClr>
              </a:solidFill>
            </a:endParaRPr>
          </a:p>
        </p:txBody>
      </p:sp>
      <p:graphicFrame>
        <p:nvGraphicFramePr>
          <p:cNvPr id="4" name="Content Placeholder 3">
            <a:extLst>
              <a:ext uri="{FF2B5EF4-FFF2-40B4-BE49-F238E27FC236}">
                <a16:creationId xmlns:a16="http://schemas.microsoft.com/office/drawing/2014/main" id="{86548E9C-1BB5-9589-DEC1-23BAB9F35DE9}"/>
              </a:ext>
            </a:extLst>
          </p:cNvPr>
          <p:cNvGraphicFramePr>
            <a:graphicFrameLocks noGrp="1"/>
          </p:cNvGraphicFramePr>
          <p:nvPr>
            <p:ph idx="1"/>
          </p:nvPr>
        </p:nvGraphicFramePr>
        <p:xfrm>
          <a:off x="776380" y="2116434"/>
          <a:ext cx="10328032" cy="2226548"/>
        </p:xfrm>
        <a:graphic>
          <a:graphicData uri="http://schemas.openxmlformats.org/drawingml/2006/table">
            <a:tbl>
              <a:tblPr>
                <a:tableStyleId>{93296810-A885-4BE3-A3E7-6D5BEEA58F35}</a:tableStyleId>
              </a:tblPr>
              <a:tblGrid>
                <a:gridCol w="470387">
                  <a:extLst>
                    <a:ext uri="{9D8B030D-6E8A-4147-A177-3AD203B41FA5}">
                      <a16:colId xmlns:a16="http://schemas.microsoft.com/office/drawing/2014/main" val="952999198"/>
                    </a:ext>
                  </a:extLst>
                </a:gridCol>
                <a:gridCol w="2357342">
                  <a:extLst>
                    <a:ext uri="{9D8B030D-6E8A-4147-A177-3AD203B41FA5}">
                      <a16:colId xmlns:a16="http://schemas.microsoft.com/office/drawing/2014/main" val="3034952985"/>
                    </a:ext>
                  </a:extLst>
                </a:gridCol>
                <a:gridCol w="993277">
                  <a:extLst>
                    <a:ext uri="{9D8B030D-6E8A-4147-A177-3AD203B41FA5}">
                      <a16:colId xmlns:a16="http://schemas.microsoft.com/office/drawing/2014/main" val="1340922883"/>
                    </a:ext>
                  </a:extLst>
                </a:gridCol>
                <a:gridCol w="4645382">
                  <a:extLst>
                    <a:ext uri="{9D8B030D-6E8A-4147-A177-3AD203B41FA5}">
                      <a16:colId xmlns:a16="http://schemas.microsoft.com/office/drawing/2014/main" val="555345261"/>
                    </a:ext>
                  </a:extLst>
                </a:gridCol>
                <a:gridCol w="921723">
                  <a:extLst>
                    <a:ext uri="{9D8B030D-6E8A-4147-A177-3AD203B41FA5}">
                      <a16:colId xmlns:a16="http://schemas.microsoft.com/office/drawing/2014/main" val="361669359"/>
                    </a:ext>
                  </a:extLst>
                </a:gridCol>
                <a:gridCol w="939921">
                  <a:extLst>
                    <a:ext uri="{9D8B030D-6E8A-4147-A177-3AD203B41FA5}">
                      <a16:colId xmlns:a16="http://schemas.microsoft.com/office/drawing/2014/main" val="623248320"/>
                    </a:ext>
                  </a:extLst>
                </a:gridCol>
              </a:tblGrid>
              <a:tr h="307986">
                <a:tc>
                  <a:txBody>
                    <a:bodyPr/>
                    <a:lstStyle/>
                    <a:p>
                      <a:pPr algn="ctr" fontAlgn="ctr"/>
                      <a:r>
                        <a:rPr lang="en-GB" sz="1400" b="1" u="none" strike="noStrike" dirty="0">
                          <a:solidFill>
                            <a:schemeClr val="bg2">
                              <a:lumMod val="25000"/>
                            </a:schemeClr>
                          </a:solidFill>
                          <a:effectLst/>
                        </a:rPr>
                        <a:t>3</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rPr>
                        <a:t>Data Insight and Demand Management</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rPr>
                        <a:t>RO</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tc>
                  <a:txBody>
                    <a:bodyPr/>
                    <a:lstStyle/>
                    <a:p>
                      <a:pPr algn="l" fontAlgn="ctr"/>
                      <a:r>
                        <a:rPr lang="en-GB" sz="1400" b="1" u="none" strike="noStrike" dirty="0">
                          <a:solidFill>
                            <a:schemeClr val="bg2">
                              <a:lumMod val="25000"/>
                            </a:schemeClr>
                          </a:solidFill>
                          <a:effectLst/>
                        </a:rPr>
                        <a:t>Purpose</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tc>
                  <a:txBody>
                    <a:bodyPr/>
                    <a:lstStyle/>
                    <a:p>
                      <a:pPr algn="ctr" fontAlgn="ctr"/>
                      <a:r>
                        <a:rPr lang="en-GB" sz="1400" b="1" u="none" strike="noStrike" dirty="0">
                          <a:solidFill>
                            <a:schemeClr val="bg2">
                              <a:lumMod val="25000"/>
                            </a:schemeClr>
                          </a:solidFill>
                          <a:effectLst/>
                        </a:rPr>
                        <a:t>Work Started </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tc>
                  <a:txBody>
                    <a:bodyPr/>
                    <a:lstStyle/>
                    <a:p>
                      <a:pPr algn="ctr" fontAlgn="ctr"/>
                      <a:r>
                        <a:rPr lang="en-GB" sz="1400" b="1" u="none" strike="noStrike" dirty="0">
                          <a:solidFill>
                            <a:schemeClr val="bg2">
                              <a:lumMod val="25000"/>
                            </a:schemeClr>
                          </a:solidFill>
                          <a:effectLst/>
                        </a:rPr>
                        <a:t>Project Life cycle</a:t>
                      </a:r>
                      <a:endParaRPr lang="en-GB" sz="1400" b="1" i="0" u="none" strike="noStrike" dirty="0">
                        <a:solidFill>
                          <a:schemeClr val="bg2">
                            <a:lumMod val="25000"/>
                          </a:schemeClr>
                        </a:solidFill>
                        <a:effectLst/>
                        <a:latin typeface="Calibri" panose="020F0502020204030204" pitchFamily="34" charset="0"/>
                        <a:cs typeface="Calibri" panose="020F0502020204030204" pitchFamily="34" charset="0"/>
                      </a:endParaRPr>
                    </a:p>
                  </a:txBody>
                  <a:tcPr marL="6350" marR="6350" marT="6350" marB="0" anchor="ctr">
                    <a:solidFill>
                      <a:schemeClr val="accent6">
                        <a:lumMod val="60000"/>
                        <a:lumOff val="40000"/>
                      </a:schemeClr>
                    </a:solidFill>
                  </a:tcPr>
                </a:tc>
                <a:extLst>
                  <a:ext uri="{0D108BD9-81ED-4DB2-BD59-A6C34878D82A}">
                    <a16:rowId xmlns:a16="http://schemas.microsoft.com/office/drawing/2014/main" val="1756630064"/>
                  </a:ext>
                </a:extLst>
              </a:tr>
              <a:tr h="397215">
                <a:tc rowSpan="3">
                  <a:txBody>
                    <a:bodyPr/>
                    <a:lstStyle/>
                    <a:p>
                      <a:pPr algn="ctr" fontAlgn="ct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rowSpan="3">
                  <a:txBody>
                    <a:bodyPr/>
                    <a:lstStyle/>
                    <a:p>
                      <a:pPr algn="l" fontAlgn="t"/>
                      <a:r>
                        <a:rPr lang="en-GB" sz="1200" b="1" u="none" strike="noStrike" dirty="0">
                          <a:solidFill>
                            <a:srgbClr val="000000"/>
                          </a:solidFill>
                          <a:effectLst/>
                        </a:rPr>
                        <a:t>Create a regional sufficiency data pack</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rowSpan="3">
                  <a:txBody>
                    <a:bodyPr/>
                    <a:lstStyle/>
                    <a:p>
                      <a:pPr algn="ctr" fontAlgn="t"/>
                      <a:r>
                        <a:rPr lang="en-GB" sz="1200" b="0" u="none" strike="noStrike" dirty="0">
                          <a:solidFill>
                            <a:srgbClr val="000000"/>
                          </a:solidFill>
                          <a:effectLst/>
                        </a:rPr>
                        <a:t>Michael MacAlister</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t"/>
                      <a:r>
                        <a:rPr lang="en-GB" sz="1200" b="0" u="none" strike="noStrike">
                          <a:solidFill>
                            <a:srgbClr val="000000"/>
                          </a:solidFill>
                          <a:effectLst/>
                        </a:rPr>
                        <a:t>Inform strategic decision making</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en-GB" sz="1200" b="1" u="none" strike="noStrike">
                          <a:solidFill>
                            <a:srgbClr val="000000"/>
                          </a:solidFill>
                          <a:effectLst/>
                        </a:rPr>
                        <a:t>Yes </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rowSpan="3">
                  <a:txBody>
                    <a:bodyPr/>
                    <a:lstStyle/>
                    <a:p>
                      <a:pPr algn="ctr" fontAlgn="t"/>
                      <a:r>
                        <a:rPr lang="en-GB" sz="1200" b="0" u="none" strike="noStrike" dirty="0">
                          <a:solidFill>
                            <a:srgbClr val="000000"/>
                          </a:solidFill>
                          <a:effectLst/>
                        </a:rPr>
                        <a:t>Definition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570323769"/>
                  </a:ext>
                </a:extLst>
              </a:tr>
              <a:tr h="250460">
                <a:tc vMerge="1">
                  <a:txBody>
                    <a:bodyPr/>
                    <a:lstStyle/>
                    <a:p>
                      <a:endParaRPr lang="en-GB"/>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u="none" strike="noStrike">
                          <a:solidFill>
                            <a:srgbClr val="000000"/>
                          </a:solidFill>
                          <a:effectLst/>
                        </a:rPr>
                        <a:t>Promote best practice</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kumimoji="0" lang="en-GB" sz="1200" b="1" u="none" strike="noStrike" kern="1200" cap="none" spc="0" normalizeH="0" baseline="0" noProof="0" dirty="0">
                          <a:ln>
                            <a:noFill/>
                          </a:ln>
                          <a:solidFill>
                            <a:srgbClr val="000000"/>
                          </a:solidFill>
                          <a:effectLst/>
                          <a:uLnTx/>
                          <a:uFillTx/>
                        </a:rPr>
                        <a:t>Yes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vMerge="1">
                  <a:txBody>
                    <a:bodyPr/>
                    <a:lstStyle/>
                    <a:p>
                      <a:endParaRPr lang="en-GB"/>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811617725"/>
                  </a:ext>
                </a:extLst>
              </a:tr>
              <a:tr h="250460">
                <a:tc vMerge="1">
                  <a:txBody>
                    <a:bodyPr/>
                    <a:lstStyle/>
                    <a:p>
                      <a:endParaRPr lang="en-GB"/>
                    </a:p>
                  </a:txBody>
                  <a:tcPr/>
                </a:tc>
                <a:tc vMerge="1">
                  <a:txBody>
                    <a:bodyPr/>
                    <a:lstStyle/>
                    <a:p>
                      <a:endParaRPr lang="en-GB"/>
                    </a:p>
                  </a:txBody>
                  <a:tcPr/>
                </a:tc>
                <a:tc vMerge="1">
                  <a:txBody>
                    <a:bodyPr/>
                    <a:lstStyle/>
                    <a:p>
                      <a:endParaRPr lang="en-GB"/>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GB" sz="1200" b="0" u="none" strike="noStrike" dirty="0">
                          <a:solidFill>
                            <a:srgbClr val="000000"/>
                          </a:solidFill>
                          <a:effectLst/>
                        </a:rPr>
                        <a:t>Align resource to the right activity</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tc>
                <a:tc>
                  <a:txBody>
                    <a:bodyPr/>
                    <a:lstStyle/>
                    <a:p>
                      <a:pPr algn="ctr" fontAlgn="t"/>
                      <a:r>
                        <a:rPr kumimoji="0" lang="en-GB" sz="1200" b="1" u="none" strike="noStrike" kern="1200" cap="none" spc="0" normalizeH="0" baseline="0" noProof="0" dirty="0">
                          <a:ln>
                            <a:noFill/>
                          </a:ln>
                          <a:solidFill>
                            <a:srgbClr val="000000"/>
                          </a:solidFill>
                          <a:effectLst/>
                          <a:uLnTx/>
                          <a:uFillTx/>
                        </a:rPr>
                        <a:t>Yes</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vMerge="1">
                  <a:txBody>
                    <a:bodyPr/>
                    <a:lstStyle/>
                    <a:p>
                      <a:endParaRPr lang="en-GB"/>
                    </a:p>
                  </a:txBody>
                  <a:tcPr/>
                </a:tc>
                <a:extLst>
                  <a:ext uri="{0D108BD9-81ED-4DB2-BD59-A6C34878D82A}">
                    <a16:rowId xmlns:a16="http://schemas.microsoft.com/office/drawing/2014/main" val="2192832818"/>
                  </a:ext>
                </a:extLst>
              </a:tr>
              <a:tr h="394423">
                <a:tc>
                  <a:txBody>
                    <a:bodyPr/>
                    <a:lstStyle/>
                    <a:p>
                      <a:pPr algn="ctr" fontAlgn="ct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1" u="none" strike="noStrike">
                          <a:solidFill>
                            <a:srgbClr val="000000"/>
                          </a:solidFill>
                          <a:effectLst/>
                        </a:rPr>
                        <a:t>Create data assurance group</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en-GB" sz="1200" b="0" u="none" strike="noStrike">
                          <a:solidFill>
                            <a:srgbClr val="000000"/>
                          </a:solidFill>
                          <a:effectLst/>
                        </a:rPr>
                        <a:t>James Tennant</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Sense check date entry and understanding - are we describing, recording and presenting information in the same way.</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en-GB" sz="1200" b="1" u="none" strike="noStrike">
                          <a:solidFill>
                            <a:srgbClr val="000000"/>
                          </a:solidFill>
                          <a:effectLst/>
                        </a:rPr>
                        <a:t>Pending </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3552774387"/>
                  </a:ext>
                </a:extLst>
              </a:tr>
              <a:tr h="250460">
                <a:tc>
                  <a:txBody>
                    <a:bodyPr/>
                    <a:lstStyle/>
                    <a:p>
                      <a:pPr algn="ctr" fontAlgn="ct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1" u="none" strike="noStrike">
                          <a:solidFill>
                            <a:srgbClr val="000000"/>
                          </a:solidFill>
                          <a:effectLst/>
                        </a:rPr>
                        <a:t>Bespoke Reporting for projects</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en-GB" sz="1200" b="0" u="none" strike="noStrike">
                          <a:solidFill>
                            <a:srgbClr val="000000"/>
                          </a:solidFill>
                          <a:effectLst/>
                        </a:rPr>
                        <a:t>TBC   </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Project impact and analysis</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32536317"/>
                  </a:ext>
                </a:extLst>
              </a:tr>
              <a:tr h="250460">
                <a:tc>
                  <a:txBody>
                    <a:bodyPr/>
                    <a:lstStyle/>
                    <a:p>
                      <a:pPr algn="ctr" fontAlgn="ct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1" u="none" strike="noStrike">
                          <a:solidFill>
                            <a:srgbClr val="000000"/>
                          </a:solidFill>
                          <a:effectLst/>
                        </a:rPr>
                        <a:t>Automation</a:t>
                      </a:r>
                      <a:endParaRPr lang="en-GB" sz="1200" b="1"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t"/>
                      <a:r>
                        <a:rPr lang="en-GB" sz="1200" b="0" u="none" strike="noStrike">
                          <a:solidFill>
                            <a:srgbClr val="000000"/>
                          </a:solidFill>
                          <a:effectLst/>
                        </a:rPr>
                        <a:t>Paul Dryden</a:t>
                      </a:r>
                      <a:endParaRPr lang="en-GB" sz="1200" b="0" i="0" u="none" strike="noStrike">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How can we use automate and help improve data quality.</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l" fontAlgn="ctr"/>
                      <a:r>
                        <a:rPr lang="en-GB" sz="1200" b="0" u="none" strike="noStrike" dirty="0">
                          <a:solidFill>
                            <a:srgbClr val="000000"/>
                          </a:solidFill>
                          <a:effectLst/>
                        </a:rPr>
                        <a:t>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6350" marR="6350" marT="6350" marB="0" anchor="ctr"/>
                </a:tc>
                <a:extLst>
                  <a:ext uri="{0D108BD9-81ED-4DB2-BD59-A6C34878D82A}">
                    <a16:rowId xmlns:a16="http://schemas.microsoft.com/office/drawing/2014/main" val="2676377270"/>
                  </a:ext>
                </a:extLst>
              </a:tr>
            </a:tbl>
          </a:graphicData>
        </a:graphic>
      </p:graphicFrame>
      <p:pic>
        <p:nvPicPr>
          <p:cNvPr id="5" name="Picture 2">
            <a:extLst>
              <a:ext uri="{FF2B5EF4-FFF2-40B4-BE49-F238E27FC236}">
                <a16:creationId xmlns:a16="http://schemas.microsoft.com/office/drawing/2014/main" id="{2F53798F-922A-C2D7-3F43-47FCC3137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80" y="14002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green curved arrow with white text&#10;&#10;Description automatically generated">
            <a:extLst>
              <a:ext uri="{FF2B5EF4-FFF2-40B4-BE49-F238E27FC236}">
                <a16:creationId xmlns:a16="http://schemas.microsoft.com/office/drawing/2014/main" id="{5FDF8B62-CE6D-E411-1245-BD72218CE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9516" y="240041"/>
            <a:ext cx="1647825" cy="109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5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A7171F-7592-508B-17FA-4CC7157DE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05A5E-777A-0499-EF21-4FACC1979414}"/>
              </a:ext>
            </a:extLst>
          </p:cNvPr>
          <p:cNvSpPr>
            <a:spLocks noGrp="1"/>
          </p:cNvSpPr>
          <p:nvPr>
            <p:ph type="title"/>
          </p:nvPr>
        </p:nvSpPr>
        <p:spPr>
          <a:xfrm>
            <a:off x="739967" y="2074985"/>
            <a:ext cx="10515600" cy="3552092"/>
          </a:xfrm>
        </p:spPr>
        <p:txBody>
          <a:bodyPr rtlCol="0">
            <a:normAutofit fontScale="90000"/>
          </a:bodyPr>
          <a:lstStyle/>
          <a:p>
            <a:r>
              <a:rPr lang="en-GB" sz="7200" b="1" dirty="0">
                <a:solidFill>
                  <a:schemeClr val="tx2">
                    <a:lumMod val="90000"/>
                    <a:lumOff val="10000"/>
                  </a:schemeClr>
                </a:solidFill>
              </a:rPr>
              <a:t>Jonathan Stanley</a:t>
            </a:r>
            <a:br>
              <a:rPr lang="en-GB" sz="7200" b="1" dirty="0">
                <a:solidFill>
                  <a:schemeClr val="tx2">
                    <a:lumMod val="90000"/>
                    <a:lumOff val="10000"/>
                  </a:schemeClr>
                </a:solidFill>
              </a:rPr>
            </a:br>
            <a:r>
              <a:rPr lang="en-GB" b="1" dirty="0">
                <a:solidFill>
                  <a:schemeClr val="tx2">
                    <a:lumMod val="90000"/>
                    <a:lumOff val="10000"/>
                  </a:schemeClr>
                </a:solidFill>
              </a:rPr>
              <a:t>National Centre for Excellence for Residential Child Care</a:t>
            </a:r>
            <a:br>
              <a:rPr lang="en-GB" sz="7200" b="1" dirty="0">
                <a:solidFill>
                  <a:schemeClr val="tx2">
                    <a:lumMod val="90000"/>
                    <a:lumOff val="10000"/>
                  </a:schemeClr>
                </a:solidFill>
              </a:rPr>
            </a:br>
            <a:br>
              <a:rPr lang="en-GB" sz="3600" b="0" i="0" dirty="0">
                <a:effectLst/>
                <a:latin typeface="Aptos" panose="020B0004020202020204" pitchFamily="34" charset="0"/>
              </a:rPr>
            </a:br>
            <a:br>
              <a:rPr lang="en-GB" sz="2700" b="0" i="0" dirty="0">
                <a:effectLst/>
                <a:latin typeface="Aptos" panose="020B0004020202020204" pitchFamily="34" charset="0"/>
              </a:rPr>
            </a:br>
            <a:endParaRPr lang="en-GB" sz="7200" b="1" dirty="0">
              <a:solidFill>
                <a:schemeClr val="accent4">
                  <a:lumMod val="50000"/>
                </a:schemeClr>
              </a:solidFill>
            </a:endParaRPr>
          </a:p>
        </p:txBody>
      </p:sp>
      <p:pic>
        <p:nvPicPr>
          <p:cNvPr id="5" name="Picture 4">
            <a:extLst>
              <a:ext uri="{FF2B5EF4-FFF2-40B4-BE49-F238E27FC236}">
                <a16:creationId xmlns:a16="http://schemas.microsoft.com/office/drawing/2014/main" id="{E3641BE3-74FE-9AFA-07F3-3BC8243FDAF4}"/>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EFF03394-2CBD-B8AD-F963-7A3F7A3F1442}"/>
              </a:ext>
            </a:extLst>
          </p:cNvPr>
          <p:cNvPicPr>
            <a:picLocks noChangeAspect="1"/>
          </p:cNvPicPr>
          <p:nvPr/>
        </p:nvPicPr>
        <p:blipFill>
          <a:blip r:embed="rId4"/>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226549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CF19-DB06-34CE-535F-2E16DCB07E38}"/>
              </a:ext>
            </a:extLst>
          </p:cNvPr>
          <p:cNvSpPr>
            <a:spLocks noGrp="1"/>
          </p:cNvSpPr>
          <p:nvPr>
            <p:ph type="title"/>
          </p:nvPr>
        </p:nvSpPr>
        <p:spPr>
          <a:xfrm>
            <a:off x="323021" y="1747437"/>
            <a:ext cx="4906308" cy="3030724"/>
          </a:xfrm>
        </p:spPr>
        <p:txBody>
          <a:bodyPr vert="horz" lIns="91440" tIns="45720" rIns="91440" bIns="45720" rtlCol="0" anchor="b">
            <a:normAutofit fontScale="90000"/>
          </a:bodyPr>
          <a:lstStyle/>
          <a:p>
            <a:pPr algn="r"/>
            <a:br>
              <a:rPr lang="en-US" sz="2200" b="1" i="0" kern="1200" cap="all" dirty="0">
                <a:solidFill>
                  <a:srgbClr val="FFFFFF"/>
                </a:solidFill>
                <a:effectLst/>
                <a:latin typeface="+mj-lt"/>
                <a:ea typeface="+mj-ea"/>
                <a:cs typeface="+mj-cs"/>
              </a:rPr>
            </a:br>
            <a:br>
              <a:rPr lang="en-US" sz="2200" b="1" i="0" kern="1200" cap="all" dirty="0">
                <a:solidFill>
                  <a:srgbClr val="FFFFFF"/>
                </a:solidFill>
                <a:effectLst/>
                <a:latin typeface="+mj-lt"/>
                <a:ea typeface="+mj-ea"/>
                <a:cs typeface="+mj-cs"/>
              </a:rPr>
            </a:br>
            <a:br>
              <a:rPr lang="en-US" sz="2200" b="1" i="0" kern="1200" cap="all" dirty="0">
                <a:solidFill>
                  <a:srgbClr val="FFFFFF"/>
                </a:solidFill>
                <a:effectLst/>
                <a:latin typeface="+mj-lt"/>
                <a:ea typeface="+mj-ea"/>
                <a:cs typeface="+mj-cs"/>
              </a:rPr>
            </a:br>
            <a:r>
              <a:rPr lang="en-US" sz="2200" b="1" i="0" kern="1200" cap="all" dirty="0">
                <a:solidFill>
                  <a:srgbClr val="FFFFFF"/>
                </a:solidFill>
                <a:effectLst/>
                <a:latin typeface="+mj-lt"/>
                <a:ea typeface="+mj-ea"/>
                <a:cs typeface="+mj-cs"/>
              </a:rPr>
              <a:t> </a:t>
            </a:r>
            <a:r>
              <a:rPr lang="en-US" sz="2800" i="0" kern="1200" cap="all" dirty="0">
                <a:solidFill>
                  <a:srgbClr val="FFFFFF"/>
                </a:solidFill>
                <a:effectLst/>
                <a:latin typeface="Baloo Thambi 2 ExtraBold" panose="020B0604020202020204" charset="0"/>
                <a:cs typeface="Baloo Thambi 2 ExtraBold" panose="020B0604020202020204" charset="0"/>
              </a:rPr>
              <a:t>Eastern Collaborative Children’s Residential Network  </a:t>
            </a:r>
            <a:br>
              <a:rPr lang="en-US" sz="2800" b="0" i="0" kern="1200" cap="all" dirty="0">
                <a:solidFill>
                  <a:srgbClr val="FFFFFF"/>
                </a:solidFill>
                <a:effectLst/>
                <a:latin typeface="Baloo Thambi 2 ExtraBold" panose="020B0604020202020204" charset="0"/>
                <a:cs typeface="Baloo Thambi 2 ExtraBold" panose="020B0604020202020204" charset="0"/>
              </a:rPr>
            </a:br>
            <a:r>
              <a:rPr lang="en-US" sz="2800" b="1" i="0" kern="1200" cap="all" dirty="0">
                <a:solidFill>
                  <a:srgbClr val="FFFFFF"/>
                </a:solidFill>
                <a:effectLst/>
                <a:latin typeface="Baloo Thambi 2 ExtraBold" panose="020B0604020202020204" charset="0"/>
                <a:cs typeface="Baloo Thambi 2 ExtraBold" panose="020B0604020202020204" charset="0"/>
              </a:rPr>
              <a:t>THE ROAD AHEAD</a:t>
            </a:r>
            <a:br>
              <a:rPr lang="en-US" sz="2200" b="0" i="0" kern="1200" cap="all" dirty="0">
                <a:solidFill>
                  <a:srgbClr val="FFFFFF"/>
                </a:solidFill>
                <a:effectLst/>
                <a:latin typeface="+mj-lt"/>
                <a:ea typeface="+mj-ea"/>
                <a:cs typeface="+mj-cs"/>
              </a:rPr>
            </a:br>
            <a:br>
              <a:rPr lang="en-US" sz="2200" b="0" i="0" kern="1200" cap="all" dirty="0">
                <a:solidFill>
                  <a:srgbClr val="FFFFFF"/>
                </a:solidFill>
                <a:effectLst/>
                <a:latin typeface="+mj-lt"/>
                <a:ea typeface="+mj-ea"/>
                <a:cs typeface="+mj-cs"/>
              </a:rPr>
            </a:br>
            <a:endParaRPr lang="en-US" sz="2200" kern="1200" dirty="0">
              <a:solidFill>
                <a:srgbClr val="FFFFFF"/>
              </a:solidFill>
              <a:latin typeface="+mj-lt"/>
              <a:ea typeface="+mj-ea"/>
              <a:cs typeface="+mj-cs"/>
            </a:endParaRPr>
          </a:p>
        </p:txBody>
      </p:sp>
      <p:pic>
        <p:nvPicPr>
          <p:cNvPr id="1026" name="Picture 2" descr="Picture 1, Picture">
            <a:extLst>
              <a:ext uri="{FF2B5EF4-FFF2-40B4-BE49-F238E27FC236}">
                <a16:creationId xmlns:a16="http://schemas.microsoft.com/office/drawing/2014/main" id="{D9AFA493-2CB4-EB55-764E-ECB2EA44A5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732218"/>
            <a:ext cx="5608320" cy="534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4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Highway in desert landscape">
            <a:extLst>
              <a:ext uri="{FF2B5EF4-FFF2-40B4-BE49-F238E27FC236}">
                <a16:creationId xmlns:a16="http://schemas.microsoft.com/office/drawing/2014/main" id="{4FF1BA85-668B-2C35-4696-BE9E5B684A06}"/>
              </a:ext>
            </a:extLst>
          </p:cNvPr>
          <p:cNvPicPr>
            <a:picLocks noChangeAspect="1"/>
          </p:cNvPicPr>
          <p:nvPr/>
        </p:nvPicPr>
        <p:blipFill>
          <a:blip r:embed="rId2">
            <a:alphaModFix amt="94000"/>
            <a:extLst>
              <a:ext uri="{28A0092B-C50C-407E-A947-70E740481C1C}">
                <a14:useLocalDpi xmlns:a14="http://schemas.microsoft.com/office/drawing/2010/main" val="0"/>
              </a:ext>
            </a:extLst>
          </a:blip>
          <a:srcRect l="4248" r="4457" b="1"/>
          <a:stretch>
            <a:fillRect/>
          </a:stretch>
        </p:blipFill>
        <p:spPr>
          <a:xfrm>
            <a:off x="5205984" y="0"/>
            <a:ext cx="6986016" cy="6857990"/>
          </a:xfrm>
          <a:prstGeom prst="rect">
            <a:avLst/>
          </a:prstGeom>
          <a:gradFill>
            <a:gsLst>
              <a:gs pos="20000">
                <a:schemeClr val="accent1">
                  <a:lumMod val="5000"/>
                  <a:lumOff val="95000"/>
                </a:schemeClr>
              </a:gs>
              <a:gs pos="41000">
                <a:schemeClr val="bg1">
                  <a:alpha val="65000"/>
                </a:schemeClr>
              </a:gs>
              <a:gs pos="83000">
                <a:schemeClr val="accent1">
                  <a:lumMod val="45000"/>
                  <a:lumOff val="55000"/>
                </a:schemeClr>
              </a:gs>
              <a:gs pos="100000">
                <a:schemeClr val="accent1">
                  <a:lumMod val="30000"/>
                  <a:lumOff val="70000"/>
                </a:schemeClr>
              </a:gs>
            </a:gsLst>
            <a:lin ang="5400000" scaled="1"/>
          </a:gradFill>
        </p:spPr>
      </p:pic>
      <p:sp>
        <p:nvSpPr>
          <p:cNvPr id="4" name="Title 3">
            <a:extLst>
              <a:ext uri="{FF2B5EF4-FFF2-40B4-BE49-F238E27FC236}">
                <a16:creationId xmlns:a16="http://schemas.microsoft.com/office/drawing/2014/main" id="{AD462B08-3229-D6E8-7010-2A0B71BF8C74}"/>
              </a:ext>
            </a:extLst>
          </p:cNvPr>
          <p:cNvSpPr>
            <a:spLocks noGrp="1"/>
          </p:cNvSpPr>
          <p:nvPr>
            <p:ph type="title"/>
          </p:nvPr>
        </p:nvSpPr>
        <p:spPr>
          <a:xfrm>
            <a:off x="161021" y="182563"/>
            <a:ext cx="4701906" cy="1342489"/>
          </a:xfrm>
          <a:solidFill>
            <a:schemeClr val="accent5">
              <a:lumMod val="20000"/>
              <a:lumOff val="80000"/>
            </a:schemeClr>
          </a:solidFill>
        </p:spPr>
        <p:txBody>
          <a:bodyPr vert="horz" lIns="91440" tIns="45720" rIns="91440" bIns="45720" rtlCol="0" anchor="ctr">
            <a:normAutofit/>
          </a:bodyPr>
          <a:lstStyle/>
          <a:p>
            <a:pPr algn="ctr"/>
            <a:r>
              <a:rPr lang="en-US" b="1"/>
              <a:t>The road ahead </a:t>
            </a:r>
          </a:p>
        </p:txBody>
      </p:sp>
      <p:sp>
        <p:nvSpPr>
          <p:cNvPr id="2" name="TextBox 1">
            <a:extLst>
              <a:ext uri="{FF2B5EF4-FFF2-40B4-BE49-F238E27FC236}">
                <a16:creationId xmlns:a16="http://schemas.microsoft.com/office/drawing/2014/main" id="{5A0DD22B-0AC0-9972-7042-03E5F484B727}"/>
              </a:ext>
            </a:extLst>
          </p:cNvPr>
          <p:cNvSpPr txBox="1"/>
          <p:nvPr/>
        </p:nvSpPr>
        <p:spPr>
          <a:xfrm>
            <a:off x="363557" y="1707614"/>
            <a:ext cx="4499369" cy="4785261"/>
          </a:xfrm>
          <a:prstGeom prst="rect">
            <a:avLst/>
          </a:prstGeom>
        </p:spPr>
        <p:txBody>
          <a:bodyPr vert="horz" lIns="91440" tIns="45720" rIns="91440" bIns="45720" rtlCol="0">
            <a:normAutofit/>
          </a:bodyPr>
          <a:lstStyle/>
          <a:p>
            <a:pPr marL="0" indent="-228600">
              <a:lnSpc>
                <a:spcPct val="90000"/>
              </a:lnSpc>
              <a:buFont typeface="Arial" panose="020B0604020202020204" pitchFamily="34" charset="0"/>
              <a:buChar char="•"/>
            </a:pPr>
            <a:endParaRPr lang="en-US" sz="1700" b="1" dirty="0">
              <a:effectLst/>
            </a:endParaRPr>
          </a:p>
          <a:p>
            <a:pPr marL="342900" indent="-342900">
              <a:lnSpc>
                <a:spcPct val="90000"/>
              </a:lnSpc>
              <a:buFont typeface="Arial" panose="020B0604020202020204" pitchFamily="34" charset="0"/>
              <a:buChar char="•"/>
            </a:pPr>
            <a:r>
              <a:rPr lang="en-US" sz="2000" b="1" dirty="0">
                <a:effectLst/>
              </a:rPr>
              <a:t>The Collaborative is the result of a </a:t>
            </a:r>
            <a:r>
              <a:rPr lang="en-US" sz="2000" b="1" dirty="0" err="1">
                <a:effectLst/>
              </a:rPr>
              <a:t>realisation</a:t>
            </a:r>
            <a:r>
              <a:rPr lang="en-US" sz="2000" b="1" dirty="0">
                <a:effectLst/>
              </a:rPr>
              <a:t> about commissioning.</a:t>
            </a:r>
          </a:p>
          <a:p>
            <a:pPr marL="0" indent="-228600">
              <a:lnSpc>
                <a:spcPct val="90000"/>
              </a:lnSpc>
              <a:buFont typeface="Arial" panose="020B0604020202020204" pitchFamily="34" charset="0"/>
              <a:buChar char="•"/>
            </a:pPr>
            <a:endParaRPr lang="en-US" sz="2000" dirty="0">
              <a:effectLst/>
            </a:endParaRPr>
          </a:p>
          <a:p>
            <a:pPr marL="342900" indent="-342900">
              <a:lnSpc>
                <a:spcPct val="90000"/>
              </a:lnSpc>
              <a:spcAft>
                <a:spcPts val="800"/>
              </a:spcAft>
              <a:buFont typeface="Arial" panose="020B0604020202020204" pitchFamily="34" charset="0"/>
              <a:buChar char="•"/>
            </a:pPr>
            <a:r>
              <a:rPr lang="en-US" sz="2000" dirty="0">
                <a:effectLst/>
              </a:rPr>
              <a:t>Reviewing long-held values, objectives, or methods means engaging in collaborative thinking and collaborative exploration to find new and more appropriate approaches and put them into operation.</a:t>
            </a:r>
          </a:p>
          <a:p>
            <a:pPr marL="342900" indent="-342900">
              <a:lnSpc>
                <a:spcPct val="90000"/>
              </a:lnSpc>
              <a:spcAft>
                <a:spcPts val="800"/>
              </a:spcAft>
              <a:buFont typeface="Arial" panose="020B0604020202020204" pitchFamily="34" charset="0"/>
              <a:buChar char="•"/>
            </a:pPr>
            <a:r>
              <a:rPr lang="en-US" sz="2000" dirty="0">
                <a:effectLst/>
              </a:rPr>
              <a:t>We are having to find new understanding, language and practice.</a:t>
            </a:r>
          </a:p>
          <a:p>
            <a:pPr marL="342900" indent="-342900">
              <a:lnSpc>
                <a:spcPct val="90000"/>
              </a:lnSpc>
              <a:spcAft>
                <a:spcPts val="800"/>
              </a:spcAft>
              <a:buFont typeface="Arial" panose="020B0604020202020204" pitchFamily="34" charset="0"/>
              <a:buChar char="•"/>
            </a:pPr>
            <a:r>
              <a:rPr lang="en-US" sz="2000" dirty="0">
                <a:effectLst/>
              </a:rPr>
              <a:t>We are in a transition. There is </a:t>
            </a:r>
            <a:r>
              <a:rPr lang="en-US" sz="2000" b="1" dirty="0">
                <a:effectLst/>
              </a:rPr>
              <a:t>transitional learning</a:t>
            </a:r>
            <a:r>
              <a:rPr lang="en-US" sz="2000" dirty="0">
                <a:effectLst/>
              </a:rPr>
              <a:t>. </a:t>
            </a:r>
          </a:p>
          <a:p>
            <a:pPr indent="-228600">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404466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2F53-90EE-6A80-0245-67735D91AE30}"/>
              </a:ext>
            </a:extLst>
          </p:cNvPr>
          <p:cNvSpPr>
            <a:spLocks noGrp="1"/>
          </p:cNvSpPr>
          <p:nvPr>
            <p:ph type="title"/>
          </p:nvPr>
        </p:nvSpPr>
        <p:spPr>
          <a:xfrm>
            <a:off x="6941574" y="201565"/>
            <a:ext cx="4507638" cy="1142494"/>
          </a:xfrm>
          <a:solidFill>
            <a:schemeClr val="accent5">
              <a:lumMod val="20000"/>
              <a:lumOff val="80000"/>
            </a:schemeClr>
          </a:solidFill>
        </p:spPr>
        <p:txBody>
          <a:bodyPr vert="horz" lIns="91440" tIns="45720" rIns="91440" bIns="45720" rtlCol="0" anchor="b">
            <a:normAutofit/>
          </a:bodyPr>
          <a:lstStyle/>
          <a:p>
            <a:pPr algn="ctr"/>
            <a:r>
              <a:rPr lang="en-US" sz="3200" b="1"/>
              <a:t>Transitional learning</a:t>
            </a:r>
            <a:br>
              <a:rPr lang="en-US" sz="3200" b="1"/>
            </a:br>
            <a:r>
              <a:rPr lang="en-US" sz="3200" b="1"/>
              <a:t> is inevitable</a:t>
            </a:r>
          </a:p>
        </p:txBody>
      </p:sp>
      <p:pic>
        <p:nvPicPr>
          <p:cNvPr id="9" name="Picture 8" descr="Navigating through maze">
            <a:extLst>
              <a:ext uri="{FF2B5EF4-FFF2-40B4-BE49-F238E27FC236}">
                <a16:creationId xmlns:a16="http://schemas.microsoft.com/office/drawing/2014/main" id="{B049E586-291C-C444-DD2A-7C8C1EB9A1D5}"/>
              </a:ext>
            </a:extLst>
          </p:cNvPr>
          <p:cNvPicPr>
            <a:picLocks noChangeAspect="1"/>
          </p:cNvPicPr>
          <p:nvPr/>
        </p:nvPicPr>
        <p:blipFill>
          <a:blip r:embed="rId2">
            <a:extLst>
              <a:ext uri="{28A0092B-C50C-407E-A947-70E740481C1C}">
                <a14:useLocalDpi xmlns:a14="http://schemas.microsoft.com/office/drawing/2010/main" val="0"/>
              </a:ext>
            </a:extLst>
          </a:blip>
          <a:srcRect l="1084" r="26984" b="-1"/>
          <a:stretch>
            <a:fillRect/>
          </a:stretch>
        </p:blipFill>
        <p:spPr>
          <a:xfrm>
            <a:off x="20" y="10"/>
            <a:ext cx="6685915" cy="6857990"/>
          </a:xfrm>
          <a:prstGeom prst="rect">
            <a:avLst/>
          </a:prstGeom>
        </p:spPr>
      </p:pic>
      <p:sp>
        <p:nvSpPr>
          <p:cNvPr id="7" name="TextBox 6">
            <a:extLst>
              <a:ext uri="{FF2B5EF4-FFF2-40B4-BE49-F238E27FC236}">
                <a16:creationId xmlns:a16="http://schemas.microsoft.com/office/drawing/2014/main" id="{80F277D1-BD7D-D370-207B-D59016BD95A9}"/>
              </a:ext>
            </a:extLst>
          </p:cNvPr>
          <p:cNvSpPr txBox="1"/>
          <p:nvPr/>
        </p:nvSpPr>
        <p:spPr>
          <a:xfrm>
            <a:off x="6941574" y="1685581"/>
            <a:ext cx="4507638" cy="4450813"/>
          </a:xfrm>
          <a:prstGeom prst="rect">
            <a:avLst/>
          </a:prstGeom>
          <a:solidFill>
            <a:schemeClr val="bg1"/>
          </a:solidFill>
        </p:spPr>
        <p:txBody>
          <a:bodyPr vert="horz" lIns="91440" tIns="45720" rIns="91440" bIns="45720" rtlCol="0" anchor="t">
            <a:normAutofit/>
          </a:bodyPr>
          <a:lstStyle/>
          <a:p>
            <a:pPr marL="342900" indent="-342900">
              <a:lnSpc>
                <a:spcPct val="90000"/>
              </a:lnSpc>
              <a:spcAft>
                <a:spcPts val="800"/>
              </a:spcAft>
              <a:buFont typeface="Arial" panose="020B0604020202020204" pitchFamily="34" charset="0"/>
              <a:buChar char="•"/>
            </a:pPr>
            <a:r>
              <a:rPr lang="en-US" sz="2000">
                <a:effectLst/>
              </a:rPr>
              <a:t>Transitional learning = trying out new ideas, honing, or modifying them, so they become workable and steering the whole developmental process around inevitable obstacles while ensuring that it continues to go in the direction that is needed. </a:t>
            </a:r>
            <a:endParaRPr lang="en-US" sz="2000"/>
          </a:p>
          <a:p>
            <a:pPr marL="342900" indent="-342900">
              <a:lnSpc>
                <a:spcPct val="90000"/>
              </a:lnSpc>
              <a:spcAft>
                <a:spcPts val="800"/>
              </a:spcAft>
              <a:buFont typeface="Arial" panose="020B0604020202020204" pitchFamily="34" charset="0"/>
              <a:buChar char="•"/>
            </a:pPr>
            <a:r>
              <a:rPr lang="en-US" sz="2000">
                <a:effectLst/>
              </a:rPr>
              <a:t>We might find ourselves testing out, working through, and design anew. </a:t>
            </a:r>
          </a:p>
          <a:p>
            <a:pPr indent="-228600">
              <a:lnSpc>
                <a:spcPct val="90000"/>
              </a:lnSpc>
              <a:buFont typeface="Arial" panose="020B0604020202020204" pitchFamily="34" charset="0"/>
              <a:buChar char="•"/>
            </a:pPr>
            <a:endParaRPr lang="en-US" sz="1700"/>
          </a:p>
        </p:txBody>
      </p:sp>
    </p:spTree>
    <p:extLst>
      <p:ext uri="{BB962C8B-B14F-4D97-AF65-F5344CB8AC3E}">
        <p14:creationId xmlns:p14="http://schemas.microsoft.com/office/powerpoint/2010/main" val="22211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88FC53-4595-DA6B-683E-29927F8F5C38}"/>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A074BC6B-011E-59D1-A1F3-474B6F43D252}"/>
              </a:ext>
            </a:extLst>
          </p:cNvPr>
          <p:cNvSpPr>
            <a:spLocks noGrp="1"/>
          </p:cNvSpPr>
          <p:nvPr>
            <p:ph type="title"/>
          </p:nvPr>
        </p:nvSpPr>
        <p:spPr>
          <a:xfrm>
            <a:off x="242372" y="793214"/>
            <a:ext cx="3459372" cy="4907195"/>
          </a:xfrm>
        </p:spPr>
        <p:txBody>
          <a:bodyPr anchor="b">
            <a:normAutofit fontScale="90000"/>
          </a:bodyPr>
          <a:lstStyle/>
          <a:p>
            <a:pPr marL="0" marR="0" lvl="0" indent="0" defTabSz="914400" rtl="0" eaLnBrk="0" fontAlgn="base" latinLnBrk="0" hangingPunct="0">
              <a:spcBef>
                <a:spcPct val="0"/>
              </a:spcBef>
              <a:spcAft>
                <a:spcPct val="0"/>
              </a:spcAft>
              <a:buClrTx/>
              <a:buSzTx/>
              <a:buFontTx/>
              <a:buNone/>
              <a:tabLst/>
            </a:pPr>
            <a:br>
              <a:rPr lang="en-GB" altLang="en-US" sz="2800" b="0" i="0" u="none" strike="noStrike" cap="none" normalizeH="0" baseline="0" dirty="0">
                <a:ln>
                  <a:noFill/>
                </a:ln>
                <a:effectLst/>
                <a:latin typeface="Arial" panose="020B0604020202020204" pitchFamily="34" charset="0"/>
                <a:ea typeface="Aptos" panose="020B0004020202020204" pitchFamily="34" charset="0"/>
                <a:cs typeface="Arial" panose="020B0604020202020204" pitchFamily="34" charset="0"/>
              </a:rPr>
            </a:br>
            <a:br>
              <a:rPr lang="en-GB" altLang="en-US" sz="2800" b="0" i="0" u="none" strike="noStrike" cap="none" normalizeH="0" baseline="0" dirty="0">
                <a:ln>
                  <a:noFill/>
                </a:ln>
                <a:effectLst/>
                <a:latin typeface="Arial" panose="020B0604020202020204" pitchFamily="34" charset="0"/>
                <a:ea typeface="Aptos" panose="020B0004020202020204" pitchFamily="34" charset="0"/>
                <a:cs typeface="Arial" panose="020B0604020202020204" pitchFamily="34" charset="0"/>
              </a:rPr>
            </a:br>
            <a:br>
              <a:rPr lang="en-GB" altLang="en-US" sz="2800" b="0" i="0" u="none" strike="noStrike" cap="none" normalizeH="0" baseline="0" dirty="0">
                <a:ln>
                  <a:noFill/>
                </a:ln>
                <a:effectLst/>
                <a:latin typeface="Arial" panose="020B0604020202020204" pitchFamily="34" charset="0"/>
                <a:ea typeface="Aptos" panose="020B0004020202020204" pitchFamily="34" charset="0"/>
                <a:cs typeface="Arial" panose="020B0604020202020204" pitchFamily="34" charset="0"/>
              </a:rPr>
            </a:br>
            <a:br>
              <a:rPr lang="en-GB" altLang="en-US" sz="2800" b="0" i="0" u="none" strike="noStrike" cap="none" normalizeH="0" baseline="0" dirty="0">
                <a:ln>
                  <a:noFill/>
                </a:ln>
                <a:effectLst/>
                <a:latin typeface="Aptos Display"/>
                <a:ea typeface="Aptos" panose="020B0004020202020204" pitchFamily="34" charset="0"/>
                <a:cs typeface="Arial" panose="020B0604020202020204" pitchFamily="34" charset="0"/>
              </a:rPr>
            </a:br>
            <a:r>
              <a:rPr kumimoji="0" lang="en-GB" altLang="en-US" sz="3100" b="0" i="0" u="none" strike="noStrike" cap="none" normalizeH="0" baseline="0" dirty="0">
                <a:ln>
                  <a:noFill/>
                </a:ln>
                <a:solidFill>
                  <a:srgbClr val="FFFFFF"/>
                </a:solidFill>
                <a:effectLst/>
                <a:latin typeface="Aptos Display"/>
                <a:ea typeface="Aptos" panose="020B0004020202020204" pitchFamily="34" charset="0"/>
                <a:cs typeface="Arial"/>
              </a:rPr>
              <a:t>Levy and Merry 1986 Organisational transformation (amended </a:t>
            </a: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r>
              <a:rPr kumimoji="0" lang="en-GB" altLang="en-US" sz="3100" b="0" i="0" u="none" strike="noStrike" cap="none" normalizeH="0" baseline="0" dirty="0">
                <a:ln>
                  <a:noFill/>
                </a:ln>
                <a:solidFill>
                  <a:srgbClr val="FFFFFF"/>
                </a:solidFill>
                <a:effectLst/>
                <a:latin typeface="Aptos Display"/>
                <a:ea typeface="Aptos" panose="020B0004020202020204" pitchFamily="34" charset="0"/>
                <a:cs typeface="Arial"/>
              </a:rPr>
              <a:t>Stanley 2025)</a:t>
            </a: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r>
              <a:rPr kumimoji="0" lang="en-GB" altLang="en-US" sz="3100" b="0" i="0" u="none" strike="noStrike" cap="none" normalizeH="0" baseline="0" dirty="0">
                <a:ln>
                  <a:noFill/>
                </a:ln>
                <a:solidFill>
                  <a:srgbClr val="FFFFFF"/>
                </a:solidFill>
                <a:effectLst/>
                <a:latin typeface="Aptos Display"/>
                <a:ea typeface="Aptos" panose="020B0004020202020204" pitchFamily="34" charset="0"/>
                <a:cs typeface="Arial"/>
              </a:rPr>
              <a:t>Today </a:t>
            </a: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r>
              <a:rPr kumimoji="0" lang="en-GB" altLang="en-US" sz="3100" b="0" i="0" u="none" strike="noStrike" cap="none" normalizeH="0" baseline="0" dirty="0">
                <a:ln>
                  <a:noFill/>
                </a:ln>
                <a:solidFill>
                  <a:srgbClr val="FFFFFF"/>
                </a:solidFill>
                <a:effectLst/>
                <a:latin typeface="Aptos Display"/>
                <a:ea typeface="Aptos" panose="020B0004020202020204" pitchFamily="34" charset="0"/>
                <a:cs typeface="Arial"/>
              </a:rPr>
              <a:t>Not doing it all </a:t>
            </a: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br>
              <a:rPr lang="en-GB" altLang="en-US" sz="3100" b="0" i="0" u="none" strike="noStrike" cap="none" normalizeH="0" baseline="0" dirty="0">
                <a:ln>
                  <a:noFill/>
                </a:ln>
                <a:effectLst/>
                <a:latin typeface="Aptos Display" panose="020B0004020202020204" pitchFamily="34" charset="0"/>
                <a:ea typeface="Aptos" panose="020B0004020202020204" pitchFamily="34" charset="0"/>
                <a:cs typeface="Arial" panose="020B0604020202020204" pitchFamily="34" charset="0"/>
              </a:rPr>
            </a:br>
            <a:r>
              <a:rPr kumimoji="0" lang="en-GB" altLang="en-US" sz="3100" b="0" i="0" u="none" strike="noStrike" cap="none" normalizeH="0" baseline="0" dirty="0">
                <a:ln>
                  <a:noFill/>
                </a:ln>
                <a:solidFill>
                  <a:srgbClr val="FFFFFF"/>
                </a:solidFill>
                <a:effectLst/>
                <a:latin typeface="Aptos Display"/>
                <a:ea typeface="Aptos" panose="020B0004020202020204" pitchFamily="34" charset="0"/>
                <a:cs typeface="Arial"/>
              </a:rPr>
              <a:t>Taking some small yet important steps together</a:t>
            </a:r>
            <a:endParaRPr kumimoji="0" lang="en-GB" altLang="en-US" sz="3100" b="0" i="0" u="none" strike="noStrike" cap="none" normalizeH="0" baseline="0" dirty="0">
              <a:ln>
                <a:noFill/>
              </a:ln>
              <a:solidFill>
                <a:srgbClr val="FFFFFF"/>
              </a:solidFill>
              <a:effectLst/>
              <a:latin typeface="Aptos Display"/>
              <a:cs typeface="Arial"/>
            </a:endParaRPr>
          </a:p>
        </p:txBody>
      </p:sp>
      <p:graphicFrame>
        <p:nvGraphicFramePr>
          <p:cNvPr id="7" name="Content Placeholder 6">
            <a:extLst>
              <a:ext uri="{FF2B5EF4-FFF2-40B4-BE49-F238E27FC236}">
                <a16:creationId xmlns:a16="http://schemas.microsoft.com/office/drawing/2014/main" id="{773D3328-C40F-7695-AC39-E35DD0F0B1C3}"/>
              </a:ext>
            </a:extLst>
          </p:cNvPr>
          <p:cNvGraphicFramePr>
            <a:graphicFrameLocks noGrp="1"/>
          </p:cNvGraphicFramePr>
          <p:nvPr>
            <p:ph idx="1"/>
          </p:nvPr>
        </p:nvGraphicFramePr>
        <p:xfrm>
          <a:off x="4385697" y="449122"/>
          <a:ext cx="7458419" cy="5959748"/>
        </p:xfrm>
        <a:graphic>
          <a:graphicData uri="http://schemas.openxmlformats.org/drawingml/2006/table">
            <a:tbl>
              <a:tblPr firstRow="1" firstCol="1" bandRow="1">
                <a:tableStyleId>{5940675A-B579-460E-94D1-54222C63F5DA}</a:tableStyleId>
              </a:tblPr>
              <a:tblGrid>
                <a:gridCol w="3759705">
                  <a:extLst>
                    <a:ext uri="{9D8B030D-6E8A-4147-A177-3AD203B41FA5}">
                      <a16:colId xmlns:a16="http://schemas.microsoft.com/office/drawing/2014/main" val="3776688707"/>
                    </a:ext>
                  </a:extLst>
                </a:gridCol>
                <a:gridCol w="3698714">
                  <a:extLst>
                    <a:ext uri="{9D8B030D-6E8A-4147-A177-3AD203B41FA5}">
                      <a16:colId xmlns:a16="http://schemas.microsoft.com/office/drawing/2014/main" val="2759628695"/>
                    </a:ext>
                  </a:extLst>
                </a:gridCol>
              </a:tblGrid>
              <a:tr h="334763">
                <a:tc>
                  <a:txBody>
                    <a:bodyPr/>
                    <a:lstStyle/>
                    <a:p>
                      <a:pPr algn="l" fontAlgn="t">
                        <a:lnSpc>
                          <a:spcPct val="115000"/>
                        </a:lnSpc>
                        <a:spcAft>
                          <a:spcPts val="800"/>
                        </a:spcAft>
                        <a:buNone/>
                      </a:pPr>
                      <a:r>
                        <a:rPr lang="en-GB" sz="1600" b="1" u="none" strike="noStrike" kern="100">
                          <a:effectLst/>
                        </a:rPr>
                        <a:t>First order change – the immediate</a:t>
                      </a:r>
                      <a:endParaRPr lang="en-GB" sz="1600" b="0" i="0" u="none" strike="noStrike">
                        <a:effectLst/>
                        <a:latin typeface="Arial" panose="020B0604020202020204" pitchFamily="34" charset="0"/>
                      </a:endParaRPr>
                    </a:p>
                  </a:txBody>
                  <a:tcPr marL="67687" marR="67687" marT="9401" marB="0">
                    <a:solidFill>
                      <a:schemeClr val="accent5">
                        <a:lumMod val="20000"/>
                        <a:lumOff val="80000"/>
                      </a:schemeClr>
                    </a:solidFill>
                  </a:tcPr>
                </a:tc>
                <a:tc>
                  <a:txBody>
                    <a:bodyPr/>
                    <a:lstStyle/>
                    <a:p>
                      <a:pPr algn="l" fontAlgn="t">
                        <a:lnSpc>
                          <a:spcPct val="115000"/>
                        </a:lnSpc>
                        <a:spcAft>
                          <a:spcPts val="800"/>
                        </a:spcAft>
                        <a:buNone/>
                      </a:pPr>
                      <a:r>
                        <a:rPr lang="en-GB" sz="1600" b="1" u="none" strike="noStrike" kern="100">
                          <a:effectLst/>
                        </a:rPr>
                        <a:t>Second order change – the road ahead</a:t>
                      </a:r>
                      <a:endParaRPr lang="en-GB" sz="1600" b="0" i="0" u="none" strike="noStrike">
                        <a:effectLst/>
                        <a:latin typeface="Arial" panose="020B0604020202020204" pitchFamily="34" charset="0"/>
                      </a:endParaRPr>
                    </a:p>
                  </a:txBody>
                  <a:tcPr marL="67687" marR="67687" marT="9401" marB="0">
                    <a:solidFill>
                      <a:schemeClr val="accent5">
                        <a:lumMod val="20000"/>
                        <a:lumOff val="80000"/>
                      </a:schemeClr>
                    </a:solidFill>
                  </a:tcPr>
                </a:tc>
                <a:extLst>
                  <a:ext uri="{0D108BD9-81ED-4DB2-BD59-A6C34878D82A}">
                    <a16:rowId xmlns:a16="http://schemas.microsoft.com/office/drawing/2014/main" val="729036335"/>
                  </a:ext>
                </a:extLst>
              </a:tr>
              <a:tr h="612276">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in one or a few dimensions, components or aspects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Multi-dimensional, multi component change an aspects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1880601564"/>
                  </a:ext>
                </a:extLst>
              </a:tr>
              <a:tr h="612276">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in one or a few levels (individual or group level)</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Multi-level change (individuals, groups and the whole organisation)</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2411659713"/>
                  </a:ext>
                </a:extLst>
              </a:tr>
              <a:tr h="889790">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in one or two behavioural aspects (attitudes, values)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Changes in all the behavioural aspects (attitudes, norms, values, perceptions, beliefs, worldview and behaviours)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3381151226"/>
                  </a:ext>
                </a:extLst>
              </a:tr>
              <a:tr h="334763">
                <a:tc>
                  <a:txBody>
                    <a:bodyPr/>
                    <a:lstStyle/>
                    <a:p>
                      <a:pPr algn="l" fontAlgn="t">
                        <a:lnSpc>
                          <a:spcPct val="115000"/>
                        </a:lnSpc>
                        <a:spcAft>
                          <a:spcPts val="800"/>
                        </a:spcAft>
                        <a:buNone/>
                      </a:pPr>
                      <a:r>
                        <a:rPr lang="en-GB" sz="1400" b="1" u="none" strike="noStrike" kern="100">
                          <a:solidFill>
                            <a:schemeClr val="bg2">
                              <a:lumMod val="25000"/>
                            </a:schemeClr>
                          </a:solidFill>
                          <a:effectLst/>
                        </a:rPr>
                        <a:t>Quantitative change </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Qualitative change</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3190466710"/>
                  </a:ext>
                </a:extLst>
              </a:tr>
              <a:tr h="334763">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in content</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Changing context</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2113556253"/>
                  </a:ext>
                </a:extLst>
              </a:tr>
              <a:tr h="612276">
                <a:tc>
                  <a:txBody>
                    <a:bodyPr/>
                    <a:lstStyle/>
                    <a:p>
                      <a:pPr algn="l" fontAlgn="t">
                        <a:lnSpc>
                          <a:spcPct val="115000"/>
                        </a:lnSpc>
                        <a:spcAft>
                          <a:spcPts val="800"/>
                        </a:spcAft>
                        <a:buNone/>
                      </a:pPr>
                      <a:r>
                        <a:rPr lang="en-GB" sz="1400" b="1" u="none" strike="noStrike" kern="100">
                          <a:solidFill>
                            <a:schemeClr val="bg2">
                              <a:lumMod val="25000"/>
                            </a:schemeClr>
                          </a:solidFill>
                          <a:effectLst/>
                        </a:rPr>
                        <a:t>Continuity, improvements, and development in the same direction</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Taking a new direction</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1624759836"/>
                  </a:ext>
                </a:extLst>
              </a:tr>
              <a:tr h="334763">
                <a:tc>
                  <a:txBody>
                    <a:bodyPr/>
                    <a:lstStyle/>
                    <a:p>
                      <a:pPr algn="l" fontAlgn="t">
                        <a:lnSpc>
                          <a:spcPct val="115000"/>
                        </a:lnSpc>
                        <a:spcAft>
                          <a:spcPts val="800"/>
                        </a:spcAft>
                        <a:buNone/>
                      </a:pPr>
                      <a:r>
                        <a:rPr lang="en-GB" sz="1400" b="1" u="none" strike="noStrike" kern="100">
                          <a:solidFill>
                            <a:schemeClr val="bg2">
                              <a:lumMod val="25000"/>
                            </a:schemeClr>
                          </a:solidFill>
                          <a:effectLst/>
                        </a:rPr>
                        <a:t>Incremental changes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Evolutionary change</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2934577265"/>
                  </a:ext>
                </a:extLst>
              </a:tr>
              <a:tr h="334763">
                <a:tc>
                  <a:txBody>
                    <a:bodyPr/>
                    <a:lstStyle/>
                    <a:p>
                      <a:pPr algn="l" fontAlgn="t">
                        <a:lnSpc>
                          <a:spcPct val="115000"/>
                        </a:lnSpc>
                        <a:spcAft>
                          <a:spcPts val="800"/>
                        </a:spcAft>
                        <a:buNone/>
                      </a:pPr>
                      <a:r>
                        <a:rPr lang="en-GB" sz="1400" b="1" u="none" strike="noStrike" kern="100">
                          <a:solidFill>
                            <a:schemeClr val="bg2">
                              <a:lumMod val="25000"/>
                            </a:schemeClr>
                          </a:solidFill>
                          <a:effectLst/>
                        </a:rPr>
                        <a:t>Reversible changes</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Irreversible change</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1303959797"/>
                  </a:ext>
                </a:extLst>
              </a:tr>
              <a:tr h="334763">
                <a:tc>
                  <a:txBody>
                    <a:bodyPr/>
                    <a:lstStyle/>
                    <a:p>
                      <a:pPr algn="l" fontAlgn="t">
                        <a:lnSpc>
                          <a:spcPct val="115000"/>
                        </a:lnSpc>
                        <a:spcAft>
                          <a:spcPts val="800"/>
                        </a:spcAft>
                        <a:buNone/>
                      </a:pPr>
                      <a:r>
                        <a:rPr lang="en-GB" sz="1400" b="1" u="none" strike="noStrike" kern="100">
                          <a:solidFill>
                            <a:schemeClr val="bg2">
                              <a:lumMod val="25000"/>
                            </a:schemeClr>
                          </a:solidFill>
                          <a:effectLst/>
                        </a:rPr>
                        <a:t>Logical and rational change</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Different logic</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2712433668"/>
                  </a:ext>
                </a:extLst>
              </a:tr>
              <a:tr h="612276">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that does not alter the worldview coma the paradigm</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New world view, new paradigm</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2605723680"/>
                  </a:ext>
                </a:extLst>
              </a:tr>
              <a:tr h="612276">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within the old state of being (thinking and acting</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tc>
                  <a:txBody>
                    <a:bodyPr/>
                    <a:lstStyle/>
                    <a:p>
                      <a:pPr algn="l" fontAlgn="t">
                        <a:lnSpc>
                          <a:spcPct val="115000"/>
                        </a:lnSpc>
                        <a:spcAft>
                          <a:spcPts val="800"/>
                        </a:spcAft>
                        <a:buNone/>
                      </a:pPr>
                      <a:r>
                        <a:rPr lang="en-GB" sz="1400" b="1" u="none" strike="noStrike" kern="100">
                          <a:solidFill>
                            <a:schemeClr val="bg2">
                              <a:lumMod val="25000"/>
                            </a:schemeClr>
                          </a:solidFill>
                          <a:effectLst/>
                        </a:rPr>
                        <a:t>Change in a new state of being</a:t>
                      </a:r>
                      <a:endParaRPr lang="en-GB" sz="1400" b="1" i="0" u="none" strike="noStrike">
                        <a:solidFill>
                          <a:schemeClr val="bg2">
                            <a:lumMod val="25000"/>
                          </a:schemeClr>
                        </a:solidFill>
                        <a:effectLst/>
                        <a:latin typeface="Arial" panose="020B0604020202020204" pitchFamily="34" charset="0"/>
                      </a:endParaRPr>
                    </a:p>
                  </a:txBody>
                  <a:tcPr marL="67687" marR="67687" marT="9401" marB="0"/>
                </a:tc>
                <a:extLst>
                  <a:ext uri="{0D108BD9-81ED-4DB2-BD59-A6C34878D82A}">
                    <a16:rowId xmlns:a16="http://schemas.microsoft.com/office/drawing/2014/main" val="685478848"/>
                  </a:ext>
                </a:extLst>
              </a:tr>
            </a:tbl>
          </a:graphicData>
        </a:graphic>
      </p:graphicFrame>
    </p:spTree>
    <p:extLst>
      <p:ext uri="{BB962C8B-B14F-4D97-AF65-F5344CB8AC3E}">
        <p14:creationId xmlns:p14="http://schemas.microsoft.com/office/powerpoint/2010/main" val="20515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3ABD72-50A6-300B-635B-82867615579C}"/>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590712-C647-8199-BA13-4FCB569CBD25}"/>
              </a:ext>
            </a:extLst>
          </p:cNvPr>
          <p:cNvSpPr>
            <a:spLocks noGrp="1"/>
          </p:cNvSpPr>
          <p:nvPr>
            <p:ph type="title"/>
          </p:nvPr>
        </p:nvSpPr>
        <p:spPr>
          <a:xfrm>
            <a:off x="586478" y="1683756"/>
            <a:ext cx="3115265" cy="2396359"/>
          </a:xfrm>
        </p:spPr>
        <p:txBody>
          <a:bodyPr anchor="b">
            <a:normAutofit/>
          </a:bodyPr>
          <a:lstStyle/>
          <a:p>
            <a:pPr algn="r"/>
            <a:r>
              <a:rPr lang="en-GB" sz="3100">
                <a:solidFill>
                  <a:srgbClr val="FFFFFF"/>
                </a:solidFill>
                <a:latin typeface="Arial" panose="020B0604020202020204" pitchFamily="34" charset="0"/>
                <a:cs typeface="Arial" panose="020B0604020202020204" pitchFamily="34" charset="0"/>
              </a:rPr>
              <a:t>Relational Commissioning (Petrie and Wilson)</a:t>
            </a:r>
          </a:p>
        </p:txBody>
      </p:sp>
      <p:graphicFrame>
        <p:nvGraphicFramePr>
          <p:cNvPr id="5" name="Content Placeholder 2">
            <a:extLst>
              <a:ext uri="{FF2B5EF4-FFF2-40B4-BE49-F238E27FC236}">
                <a16:creationId xmlns:a16="http://schemas.microsoft.com/office/drawing/2014/main" id="{2C77FA36-35BF-479C-B28E-543F6CE26066}"/>
              </a:ext>
            </a:extLst>
          </p:cNvPr>
          <p:cNvGraphicFramePr>
            <a:graphicFrameLocks noGrp="1"/>
          </p:cNvGraphicFramePr>
          <p:nvPr>
            <p:ph idx="1"/>
          </p:nvPr>
        </p:nvGraphicFramePr>
        <p:xfrm>
          <a:off x="4905052" y="750439"/>
          <a:ext cx="6666833" cy="5483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96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3E6742-F6E6-545F-AAF8-88C07F463CF1}"/>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F2054E-FDA1-3075-0EB8-71D00F0629BC}"/>
              </a:ext>
            </a:extLst>
          </p:cNvPr>
          <p:cNvSpPr>
            <a:spLocks noGrp="1"/>
          </p:cNvSpPr>
          <p:nvPr>
            <p:ph type="title"/>
          </p:nvPr>
        </p:nvSpPr>
        <p:spPr>
          <a:xfrm>
            <a:off x="407624" y="1683756"/>
            <a:ext cx="3294119" cy="2396359"/>
          </a:xfrm>
        </p:spPr>
        <p:txBody>
          <a:bodyPr anchor="b">
            <a:normAutofit/>
          </a:bodyPr>
          <a:lstStyle/>
          <a:p>
            <a:pPr algn="ctr"/>
            <a: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t>Mindset - </a:t>
            </a:r>
            <a:b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t>Systems thinking, </a:t>
            </a:r>
            <a:br>
              <a:rPr lang="en-GB" sz="3100" b="1" kern="100" dirty="0">
                <a:solidFill>
                  <a:srgbClr val="FFFFFF"/>
                </a:solidFill>
                <a:latin typeface="Aptos Display" panose="020B0004020202020204" pitchFamily="34" charset="0"/>
                <a:ea typeface="Aptos" panose="020B0004020202020204" pitchFamily="34" charset="0"/>
                <a:cs typeface="Times New Roman" panose="02020603050405020304" pitchFamily="18" charset="0"/>
              </a:rPr>
            </a:br>
            <a: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t>Thinking systems</a:t>
            </a:r>
            <a:br>
              <a:rPr lang="en-GB" sz="31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GB" sz="3100" dirty="0">
              <a:solidFill>
                <a:srgbClr val="FFFFFF"/>
              </a:solidFill>
            </a:endParaRPr>
          </a:p>
        </p:txBody>
      </p:sp>
      <p:graphicFrame>
        <p:nvGraphicFramePr>
          <p:cNvPr id="6" name="Content Placeholder 2">
            <a:extLst>
              <a:ext uri="{FF2B5EF4-FFF2-40B4-BE49-F238E27FC236}">
                <a16:creationId xmlns:a16="http://schemas.microsoft.com/office/drawing/2014/main" id="{9AF2E602-5FE0-E073-0BA1-CEFF0F000A90}"/>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71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DD802B-A84B-BB25-BC7C-B04D49D20FD8}"/>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1248BA-1619-C8F4-6BEA-F9AFDBA0FEDA}"/>
              </a:ext>
            </a:extLst>
          </p:cNvPr>
          <p:cNvSpPr>
            <a:spLocks noGrp="1"/>
          </p:cNvSpPr>
          <p:nvPr>
            <p:ph type="title"/>
          </p:nvPr>
        </p:nvSpPr>
        <p:spPr>
          <a:xfrm>
            <a:off x="586478" y="1683756"/>
            <a:ext cx="3115265" cy="3141632"/>
          </a:xfrm>
        </p:spPr>
        <p:txBody>
          <a:bodyPr anchor="b">
            <a:normAutofit fontScale="90000"/>
          </a:bodyPr>
          <a:lstStyle/>
          <a:p>
            <a:pPr algn="r"/>
            <a:br>
              <a:rPr lang="en-GB" sz="28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br>
              <a:rPr lang="en-GB" sz="28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br>
              <a:rPr lang="en-GB" sz="28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br>
              <a:rPr lang="en-GB" sz="28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br>
              <a:rPr lang="en-GB" sz="28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t>The difference of the collaborative approach. </a:t>
            </a:r>
            <a:b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b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br>
            <a:r>
              <a:rPr lang="en-GB" sz="3100" b="1" kern="100" dirty="0">
                <a:solidFill>
                  <a:srgbClr val="FFFFFF"/>
                </a:solidFill>
                <a:effectLst/>
                <a:latin typeface="Aptos Display" panose="020B0004020202020204" pitchFamily="34" charset="0"/>
                <a:ea typeface="Aptos" panose="020B0004020202020204" pitchFamily="34" charset="0"/>
                <a:cs typeface="Times New Roman" panose="02020603050405020304" pitchFamily="18" charset="0"/>
              </a:rPr>
              <a:t>Making the change from the transactional to the relational.</a:t>
            </a:r>
            <a:br>
              <a:rPr lang="en-GB" sz="19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GB" sz="1900" dirty="0">
              <a:solidFill>
                <a:srgbClr val="FFFFFF"/>
              </a:solidFill>
            </a:endParaRPr>
          </a:p>
        </p:txBody>
      </p:sp>
      <p:graphicFrame>
        <p:nvGraphicFramePr>
          <p:cNvPr id="5" name="Content Placeholder 2">
            <a:extLst>
              <a:ext uri="{FF2B5EF4-FFF2-40B4-BE49-F238E27FC236}">
                <a16:creationId xmlns:a16="http://schemas.microsoft.com/office/drawing/2014/main" id="{843633E6-F5E4-4435-6727-11A12D017D3D}"/>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909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descr="A diagram of a transaction">
            <a:extLst>
              <a:ext uri="{FF2B5EF4-FFF2-40B4-BE49-F238E27FC236}">
                <a16:creationId xmlns:a16="http://schemas.microsoft.com/office/drawing/2014/main" id="{293738A7-36AF-6D70-3B91-4A052A67DAD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21035" y="837283"/>
            <a:ext cx="5129784" cy="4726234"/>
          </a:xfrm>
          <a:prstGeom prst="rect">
            <a:avLst/>
          </a:prstGeom>
        </p:spPr>
      </p:pic>
      <p:pic>
        <p:nvPicPr>
          <p:cNvPr id="5" name="Content Placeholder 4" descr="A diagram of a diagram&#10;&#10;AI-generated content may be incorrect.">
            <a:extLst>
              <a:ext uri="{FF2B5EF4-FFF2-40B4-BE49-F238E27FC236}">
                <a16:creationId xmlns:a16="http://schemas.microsoft.com/office/drawing/2014/main" id="{DA9C92E1-EBBB-B562-FEEA-CE0C7B1521A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180" y="837282"/>
            <a:ext cx="5129784" cy="4726235"/>
          </a:xfrm>
          <a:prstGeom prst="rect">
            <a:avLst/>
          </a:prstGeom>
        </p:spPr>
      </p:pic>
    </p:spTree>
    <p:extLst>
      <p:ext uri="{BB962C8B-B14F-4D97-AF65-F5344CB8AC3E}">
        <p14:creationId xmlns:p14="http://schemas.microsoft.com/office/powerpoint/2010/main" val="28658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9967" y="2074985"/>
            <a:ext cx="10515600" cy="3552092"/>
          </a:xfrm>
        </p:spPr>
        <p:txBody>
          <a:bodyPr rtlCol="0">
            <a:normAutofit fontScale="90000"/>
          </a:bodyPr>
          <a:lstStyle/>
          <a:p>
            <a:pPr rtl="0"/>
            <a:r>
              <a:rPr lang="en-GB" sz="7200" b="1" dirty="0">
                <a:solidFill>
                  <a:schemeClr val="accent4">
                    <a:lumMod val="50000"/>
                  </a:schemeClr>
                </a:solidFill>
              </a:rPr>
              <a:t>Welcome..</a:t>
            </a:r>
            <a:br>
              <a:rPr lang="en-GB" sz="7200" b="1" dirty="0">
                <a:solidFill>
                  <a:schemeClr val="accent4">
                    <a:lumMod val="50000"/>
                  </a:schemeClr>
                </a:solidFill>
              </a:rPr>
            </a:br>
            <a:r>
              <a:rPr lang="en-GB" sz="7200" b="1" dirty="0">
                <a:solidFill>
                  <a:schemeClr val="accent4">
                    <a:lumMod val="50000"/>
                  </a:schemeClr>
                </a:solidFill>
              </a:rPr>
              <a:t>Sarah-Jane Smedmor</a:t>
            </a:r>
            <a:br>
              <a:rPr lang="en-GB" sz="7200" b="1" dirty="0">
                <a:solidFill>
                  <a:schemeClr val="accent4">
                    <a:lumMod val="50000"/>
                  </a:schemeClr>
                </a:solidFill>
              </a:rPr>
            </a:br>
            <a:r>
              <a:rPr lang="en-GB" b="1" dirty="0">
                <a:solidFill>
                  <a:schemeClr val="accent4">
                    <a:lumMod val="50000"/>
                  </a:schemeClr>
                </a:solidFill>
              </a:rPr>
              <a:t>Commission East Lead</a:t>
            </a:r>
            <a:br>
              <a:rPr lang="en-GB" sz="7200" b="1" dirty="0">
                <a:solidFill>
                  <a:schemeClr val="accent4">
                    <a:lumMod val="50000"/>
                  </a:schemeClr>
                </a:solidFill>
              </a:rPr>
            </a:br>
            <a:br>
              <a:rPr lang="en-GB" sz="3600" b="0" i="0" dirty="0">
                <a:solidFill>
                  <a:schemeClr val="accent4">
                    <a:lumMod val="50000"/>
                  </a:schemeClr>
                </a:solidFill>
                <a:effectLst/>
                <a:latin typeface="Aptos" panose="020B0004020202020204" pitchFamily="34" charset="0"/>
              </a:rPr>
            </a:br>
            <a:r>
              <a:rPr lang="en-GB" sz="2700" b="1" i="0" dirty="0">
                <a:solidFill>
                  <a:schemeClr val="accent4">
                    <a:lumMod val="50000"/>
                  </a:schemeClr>
                </a:solidFill>
                <a:effectLst/>
                <a:latin typeface="Aptos"/>
              </a:rPr>
              <a:t>Executive Director of Children &amp; Young People's Services</a:t>
            </a:r>
            <a:br>
              <a:rPr lang="en-GB" sz="2700" b="0" i="0" dirty="0">
                <a:solidFill>
                  <a:schemeClr val="accent4">
                    <a:lumMod val="50000"/>
                  </a:schemeClr>
                </a:solidFill>
                <a:effectLst/>
                <a:latin typeface="Aptos" panose="020B0004020202020204" pitchFamily="34" charset="0"/>
              </a:rPr>
            </a:br>
            <a:r>
              <a:rPr lang="en-GB" sz="2700" b="0" i="0" dirty="0">
                <a:solidFill>
                  <a:schemeClr val="accent4">
                    <a:lumMod val="50000"/>
                  </a:schemeClr>
                </a:solidFill>
                <a:effectLst/>
                <a:latin typeface="Aptos"/>
              </a:rPr>
              <a:t>Suffolk County Council</a:t>
            </a:r>
            <a:br>
              <a:rPr lang="en-GB" sz="2700" b="0" i="0" dirty="0">
                <a:solidFill>
                  <a:schemeClr val="accent4">
                    <a:lumMod val="50000"/>
                  </a:schemeClr>
                </a:solidFill>
                <a:effectLst/>
                <a:latin typeface="Aptos" panose="020B0004020202020204" pitchFamily="34" charset="0"/>
              </a:rPr>
            </a:br>
            <a:endParaRPr lang="en-GB" sz="7200" b="1" dirty="0">
              <a:solidFill>
                <a:schemeClr val="accent4">
                  <a:lumMod val="50000"/>
                </a:schemeClr>
              </a:solidFill>
            </a:endParaRPr>
          </a:p>
        </p:txBody>
      </p:sp>
      <p:pic>
        <p:nvPicPr>
          <p:cNvPr id="5" name="Picture 4">
            <a:extLst>
              <a:ext uri="{FF2B5EF4-FFF2-40B4-BE49-F238E27FC236}">
                <a16:creationId xmlns:a16="http://schemas.microsoft.com/office/drawing/2014/main" id="{69F4F3E6-D279-2CC7-FFA0-A8CB5ED25B31}"/>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9E6D94AF-60C7-7CF9-688A-4CE0EA7E6D4C}"/>
              </a:ext>
            </a:extLst>
          </p:cNvPr>
          <p:cNvPicPr>
            <a:picLocks noChangeAspect="1"/>
          </p:cNvPicPr>
          <p:nvPr/>
        </p:nvPicPr>
        <p:blipFill>
          <a:blip r:embed="rId4"/>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74946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809962-E766-B5E6-E509-A4F967DBB4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D1D827-E007-DFA5-3768-6CDFD7129E5D}"/>
              </a:ext>
            </a:extLst>
          </p:cNvPr>
          <p:cNvSpPr/>
          <p:nvPr/>
        </p:nvSpPr>
        <p:spPr>
          <a:xfrm>
            <a:off x="0" y="0"/>
            <a:ext cx="12192000" cy="1804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D03A0D-815B-A16B-DB3B-E93A0496CE85}"/>
              </a:ext>
            </a:extLst>
          </p:cNvPr>
          <p:cNvSpPr>
            <a:spLocks noGrp="1"/>
          </p:cNvSpPr>
          <p:nvPr>
            <p:ph type="title"/>
          </p:nvPr>
        </p:nvSpPr>
        <p:spPr>
          <a:xfrm>
            <a:off x="1042188" y="227970"/>
            <a:ext cx="9718111" cy="1576446"/>
          </a:xfrm>
        </p:spPr>
        <p:txBody>
          <a:bodyPr anchor="ctr">
            <a:normAutofit fontScale="90000"/>
          </a:bodyPr>
          <a:lstStyle/>
          <a:p>
            <a:pPr algn="ctr"/>
            <a:r>
              <a:rPr lang="en-GB" sz="3600" b="1" kern="100" dirty="0">
                <a:solidFill>
                  <a:schemeClr val="bg1"/>
                </a:solidFill>
                <a:effectLst/>
                <a:ea typeface="Aptos" panose="020B0004020202020204" pitchFamily="34" charset="0"/>
                <a:cs typeface="Times New Roman" panose="02020603050405020304" pitchFamily="18" charset="0"/>
              </a:rPr>
              <a:t>From NCERCC Commissioning is a parenting and child care activity (2010) - </a:t>
            </a:r>
            <a:r>
              <a:rPr lang="en-GB" sz="3600" b="1" i="1" kern="100" dirty="0">
                <a:solidFill>
                  <a:schemeClr val="bg1"/>
                </a:solidFill>
                <a:effectLst/>
                <a:ea typeface="Aptos" panose="020B0004020202020204" pitchFamily="34" charset="0"/>
                <a:cs typeface="Times New Roman" panose="02020603050405020304" pitchFamily="18" charset="0"/>
              </a:rPr>
              <a:t>Creating the relational </a:t>
            </a:r>
            <a:endParaRPr lang="en-GB" sz="3200" i="1" dirty="0">
              <a:solidFill>
                <a:schemeClr val="bg1"/>
              </a:solidFill>
            </a:endParaRPr>
          </a:p>
        </p:txBody>
      </p:sp>
      <p:sp>
        <p:nvSpPr>
          <p:cNvPr id="10" name="Content Placeholder 6">
            <a:extLst>
              <a:ext uri="{FF2B5EF4-FFF2-40B4-BE49-F238E27FC236}">
                <a16:creationId xmlns:a16="http://schemas.microsoft.com/office/drawing/2014/main" id="{ECBF4FC1-4B21-804F-D165-3945EE6E9885}"/>
              </a:ext>
            </a:extLst>
          </p:cNvPr>
          <p:cNvSpPr>
            <a:spLocks noGrp="1"/>
          </p:cNvSpPr>
          <p:nvPr>
            <p:ph sz="half" idx="1"/>
          </p:nvPr>
        </p:nvSpPr>
        <p:spPr>
          <a:xfrm>
            <a:off x="450195" y="2607012"/>
            <a:ext cx="4831712" cy="1099978"/>
          </a:xfrm>
        </p:spPr>
        <p:txBody>
          <a:bodyPr>
            <a:normAutofit lnSpcReduction="10000"/>
          </a:bodyPr>
          <a:lstStyle/>
          <a:p>
            <a:pPr marL="0" indent="0" algn="ctr">
              <a:spcBef>
                <a:spcPts val="600"/>
              </a:spcBef>
              <a:buNone/>
              <a:tabLst>
                <a:tab pos="457200" algn="l"/>
              </a:tabLst>
            </a:pPr>
            <a:r>
              <a:rPr lang="en-GB" sz="2600" b="1" kern="100">
                <a:effectLst/>
                <a:ea typeface="Aptos" panose="020B0004020202020204" pitchFamily="34" charset="0"/>
                <a:cs typeface="Arial" panose="020B0604020202020204" pitchFamily="34" charset="0"/>
              </a:rPr>
              <a:t>Commissioning is about enhancing the quality of life of service users </a:t>
            </a:r>
            <a:r>
              <a:rPr lang="en-GB" sz="2600" b="1" kern="100">
                <a:ea typeface="Aptos" panose="020B0004020202020204" pitchFamily="34" charset="0"/>
                <a:cs typeface="Arial" panose="020B0604020202020204" pitchFamily="34" charset="0"/>
              </a:rPr>
              <a:t>&amp;</a:t>
            </a:r>
            <a:r>
              <a:rPr lang="en-GB" sz="2600" b="1" kern="100">
                <a:effectLst/>
                <a:ea typeface="Aptos" panose="020B0004020202020204" pitchFamily="34" charset="0"/>
                <a:cs typeface="Arial" panose="020B0604020202020204" pitchFamily="34" charset="0"/>
              </a:rPr>
              <a:t> their carers by:</a:t>
            </a:r>
          </a:p>
          <a:p>
            <a:pPr marL="0" indent="0" algn="ctr">
              <a:spcBef>
                <a:spcPts val="600"/>
              </a:spcBef>
              <a:buNone/>
              <a:tabLst>
                <a:tab pos="457200" algn="l"/>
              </a:tabLst>
            </a:pPr>
            <a:endParaRPr lang="en-GB" sz="2600" b="1" kern="100">
              <a:effectLst/>
              <a:ea typeface="Aptos" panose="020B0004020202020204" pitchFamily="34" charset="0"/>
              <a:cs typeface="Arial" panose="020B0604020202020204" pitchFamily="34" charset="0"/>
            </a:endParaRPr>
          </a:p>
          <a:p>
            <a:pPr marL="0" indent="0">
              <a:buNone/>
            </a:pPr>
            <a:endParaRPr lang="en-GB" sz="1600"/>
          </a:p>
        </p:txBody>
      </p:sp>
      <p:sp>
        <p:nvSpPr>
          <p:cNvPr id="11" name="Content Placeholder 7">
            <a:extLst>
              <a:ext uri="{FF2B5EF4-FFF2-40B4-BE49-F238E27FC236}">
                <a16:creationId xmlns:a16="http://schemas.microsoft.com/office/drawing/2014/main" id="{84A714CB-DC7E-3BB2-20CE-EE16E66B5E6D}"/>
              </a:ext>
            </a:extLst>
          </p:cNvPr>
          <p:cNvSpPr txBox="1">
            <a:spLocks/>
          </p:cNvSpPr>
          <p:nvPr/>
        </p:nvSpPr>
        <p:spPr>
          <a:xfrm>
            <a:off x="6167224" y="2792361"/>
            <a:ext cx="5706994" cy="3813298"/>
          </a:xfrm>
          <a:prstGeom prst="rect">
            <a:avLst/>
          </a:prstGeom>
          <a:solidFill>
            <a:schemeClr val="bg1">
              <a:lumMod val="95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600"/>
              </a:spcBef>
            </a:pPr>
            <a:endParaRPr lang="en-GB" sz="1600">
              <a:solidFill>
                <a:srgbClr val="000000"/>
              </a:solidFill>
              <a:latin typeface="Aptos" panose="020B0004020202020204" pitchFamily="34" charset="0"/>
            </a:endParaRPr>
          </a:p>
          <a:p>
            <a:pPr marL="347472" indent="-347472">
              <a:spcBef>
                <a:spcPts val="600"/>
              </a:spcBef>
            </a:pPr>
            <a:r>
              <a:rPr lang="en-GB" sz="1600">
                <a:solidFill>
                  <a:srgbClr val="000000"/>
                </a:solidFill>
              </a:rPr>
              <a:t>Shared values that acknowledge individual diversity</a:t>
            </a:r>
          </a:p>
          <a:p>
            <a:pPr marL="347472" indent="-347472">
              <a:spcBef>
                <a:spcPts val="600"/>
              </a:spcBef>
            </a:pPr>
            <a:r>
              <a:rPr lang="en-GB" sz="1600">
                <a:solidFill>
                  <a:srgbClr val="000000"/>
                </a:solidFill>
              </a:rPr>
              <a:t>Awareness of current and future service user needs</a:t>
            </a:r>
          </a:p>
          <a:p>
            <a:pPr marL="347472" indent="-347472">
              <a:spcBef>
                <a:spcPts val="600"/>
              </a:spcBef>
            </a:pPr>
            <a:r>
              <a:rPr lang="en-GB" sz="1600">
                <a:solidFill>
                  <a:srgbClr val="000000"/>
                </a:solidFill>
              </a:rPr>
              <a:t>Detailed mapping of available services</a:t>
            </a:r>
          </a:p>
          <a:p>
            <a:pPr marL="347472" indent="-347472">
              <a:spcBef>
                <a:spcPts val="600"/>
              </a:spcBef>
            </a:pPr>
            <a:r>
              <a:rPr lang="en-GB" sz="1600">
                <a:solidFill>
                  <a:srgbClr val="000000"/>
                </a:solidFill>
              </a:rPr>
              <a:t>A vision for better addressing local needs</a:t>
            </a:r>
          </a:p>
          <a:p>
            <a:pPr marL="347472" indent="-347472">
              <a:spcBef>
                <a:spcPts val="600"/>
              </a:spcBef>
            </a:pPr>
            <a:r>
              <a:rPr lang="en-GB" sz="1600">
                <a:solidFill>
                  <a:srgbClr val="000000"/>
                </a:solidFill>
              </a:rPr>
              <a:t>A strategic framework for service procurement within political guidelines</a:t>
            </a:r>
          </a:p>
          <a:p>
            <a:pPr marL="347472" indent="-347472">
              <a:spcBef>
                <a:spcPts val="600"/>
              </a:spcBef>
            </a:pPr>
            <a:r>
              <a:rPr lang="en-GB" sz="1600">
                <a:solidFill>
                  <a:srgbClr val="000000"/>
                </a:solidFill>
              </a:rPr>
              <a:t>Integration of relevant financial and outcome data</a:t>
            </a:r>
          </a:p>
          <a:p>
            <a:pPr marL="347472" indent="-347472">
              <a:spcBef>
                <a:spcPts val="600"/>
              </a:spcBef>
            </a:pPr>
            <a:r>
              <a:rPr lang="en-GB" sz="1600">
                <a:solidFill>
                  <a:srgbClr val="000000"/>
                </a:solidFill>
              </a:rPr>
              <a:t>Ongoing communication with service users, carers, and providers</a:t>
            </a:r>
          </a:p>
          <a:p>
            <a:pPr marL="347472" indent="-347472">
              <a:spcBef>
                <a:spcPts val="600"/>
              </a:spcBef>
            </a:pPr>
            <a:r>
              <a:rPr lang="en-GB" sz="1600">
                <a:solidFill>
                  <a:srgbClr val="000000"/>
                </a:solidFill>
              </a:rPr>
              <a:t>Efficient systems for implementing service changes</a:t>
            </a:r>
          </a:p>
          <a:p>
            <a:pPr marL="347472" indent="-347472">
              <a:spcBef>
                <a:spcPts val="600"/>
              </a:spcBef>
            </a:pPr>
            <a:r>
              <a:rPr lang="en-GB" sz="1600">
                <a:solidFill>
                  <a:srgbClr val="000000"/>
                </a:solidFill>
              </a:rPr>
              <a:t>An evidence-based approach to evaluate and improve services</a:t>
            </a:r>
          </a:p>
          <a:p>
            <a:pPr marL="347472" indent="-347472">
              <a:spcBef>
                <a:spcPts val="600"/>
              </a:spcBef>
            </a:pPr>
            <a:r>
              <a:rPr lang="en-GB" sz="1600">
                <a:solidFill>
                  <a:srgbClr val="000000"/>
                </a:solidFill>
              </a:rPr>
              <a:t>Better alignment with other health and social care commissioning methods</a:t>
            </a:r>
            <a:endParaRPr lang="en-GB" sz="800"/>
          </a:p>
        </p:txBody>
      </p:sp>
      <p:sp>
        <p:nvSpPr>
          <p:cNvPr id="13" name="TextBox 12">
            <a:extLst>
              <a:ext uri="{FF2B5EF4-FFF2-40B4-BE49-F238E27FC236}">
                <a16:creationId xmlns:a16="http://schemas.microsoft.com/office/drawing/2014/main" id="{C5E221DA-F9FA-B529-AD28-C420F092EABA}"/>
              </a:ext>
            </a:extLst>
          </p:cNvPr>
          <p:cNvSpPr txBox="1"/>
          <p:nvPr/>
        </p:nvSpPr>
        <p:spPr>
          <a:xfrm>
            <a:off x="317782" y="3922454"/>
            <a:ext cx="4964125" cy="2123658"/>
          </a:xfrm>
          <a:prstGeom prst="rect">
            <a:avLst/>
          </a:prstGeom>
          <a:solidFill>
            <a:schemeClr val="bg1">
              <a:lumMod val="95000"/>
            </a:schemeClr>
          </a:solidFill>
          <a:effectLst>
            <a:softEdge rad="12700"/>
          </a:effectLst>
        </p:spPr>
        <p:txBody>
          <a:bodyPr wrap="square">
            <a:spAutoFit/>
          </a:bodyPr>
          <a:lstStyle/>
          <a:p>
            <a:pPr marL="285750" lvl="0" indent="-285750">
              <a:spcBef>
                <a:spcPts val="600"/>
              </a:spcBef>
              <a:buFont typeface="Arial" panose="020B0604020202020204" pitchFamily="34" charset="0"/>
              <a:buChar char="•"/>
              <a:tabLst>
                <a:tab pos="457200" algn="l"/>
              </a:tabLst>
            </a:pPr>
            <a:r>
              <a:rPr lang="en-GB" sz="1600" kern="100">
                <a:effectLst/>
                <a:ea typeface="Aptos" panose="020B0004020202020204" pitchFamily="34" charset="0"/>
                <a:cs typeface="Arial" panose="020B0604020202020204" pitchFamily="34" charset="0"/>
              </a:rPr>
              <a:t>having the vision and commitment to improve services </a:t>
            </a:r>
          </a:p>
          <a:p>
            <a:pPr marL="285750" lvl="0" indent="-285750">
              <a:spcBef>
                <a:spcPts val="600"/>
              </a:spcBef>
              <a:buFont typeface="Arial" panose="020B0604020202020204" pitchFamily="34" charset="0"/>
              <a:buChar char="•"/>
              <a:tabLst>
                <a:tab pos="457200" algn="l"/>
              </a:tabLst>
            </a:pPr>
            <a:r>
              <a:rPr lang="en-GB" sz="1600" kern="100">
                <a:effectLst/>
                <a:ea typeface="Aptos" panose="020B0004020202020204" pitchFamily="34" charset="0"/>
                <a:cs typeface="Arial" panose="020B0604020202020204" pitchFamily="34" charset="0"/>
              </a:rPr>
              <a:t>connecting with the needs and aspirations of users and carers </a:t>
            </a:r>
          </a:p>
          <a:p>
            <a:pPr marL="285750" lvl="0" indent="-285750">
              <a:spcBef>
                <a:spcPts val="600"/>
              </a:spcBef>
              <a:buFont typeface="Arial" panose="020B0604020202020204" pitchFamily="34" charset="0"/>
              <a:buChar char="•"/>
              <a:tabLst>
                <a:tab pos="457200" algn="l"/>
              </a:tabLst>
            </a:pPr>
            <a:r>
              <a:rPr lang="en-GB" sz="1600" kern="100">
                <a:effectLst/>
                <a:ea typeface="Aptos" panose="020B0004020202020204" pitchFamily="34" charset="0"/>
                <a:cs typeface="Arial" panose="020B0604020202020204" pitchFamily="34" charset="0"/>
              </a:rPr>
              <a:t>making the best use of all available resources </a:t>
            </a:r>
          </a:p>
          <a:p>
            <a:pPr marL="285750" lvl="0" indent="-285750">
              <a:spcBef>
                <a:spcPts val="600"/>
              </a:spcBef>
              <a:buFont typeface="Arial" panose="020B0604020202020204" pitchFamily="34" charset="0"/>
              <a:buChar char="•"/>
              <a:tabLst>
                <a:tab pos="457200" algn="l"/>
              </a:tabLst>
            </a:pPr>
            <a:r>
              <a:rPr lang="en-GB" sz="1600" kern="100">
                <a:effectLst/>
                <a:ea typeface="Aptos" panose="020B0004020202020204" pitchFamily="34" charset="0"/>
                <a:cs typeface="Arial" panose="020B0604020202020204" pitchFamily="34" charset="0"/>
              </a:rPr>
              <a:t>understanding demand and supply </a:t>
            </a:r>
          </a:p>
          <a:p>
            <a:pPr marL="285750" lvl="0" indent="-285750">
              <a:spcBef>
                <a:spcPts val="600"/>
              </a:spcBef>
              <a:buFont typeface="Arial" panose="020B0604020202020204" pitchFamily="34" charset="0"/>
              <a:buChar char="•"/>
              <a:tabLst>
                <a:tab pos="457200" algn="l"/>
              </a:tabLst>
            </a:pPr>
            <a:r>
              <a:rPr lang="en-GB" sz="1600" kern="100">
                <a:effectLst/>
                <a:ea typeface="Aptos" panose="020B0004020202020204" pitchFamily="34" charset="0"/>
                <a:cs typeface="Arial" panose="020B0604020202020204" pitchFamily="34" charset="0"/>
              </a:rPr>
              <a:t>linking financial planning and service planning</a:t>
            </a:r>
          </a:p>
        </p:txBody>
      </p:sp>
      <p:sp>
        <p:nvSpPr>
          <p:cNvPr id="15" name="TextBox 14">
            <a:extLst>
              <a:ext uri="{FF2B5EF4-FFF2-40B4-BE49-F238E27FC236}">
                <a16:creationId xmlns:a16="http://schemas.microsoft.com/office/drawing/2014/main" id="{944F3F58-A8D0-656C-35DB-D1D132AC5D06}"/>
              </a:ext>
            </a:extLst>
          </p:cNvPr>
          <p:cNvSpPr txBox="1"/>
          <p:nvPr/>
        </p:nvSpPr>
        <p:spPr>
          <a:xfrm>
            <a:off x="6961239" y="2333628"/>
            <a:ext cx="3667432" cy="369332"/>
          </a:xfrm>
          <a:prstGeom prst="rect">
            <a:avLst/>
          </a:prstGeom>
          <a:noFill/>
        </p:spPr>
        <p:txBody>
          <a:bodyPr wrap="square">
            <a:spAutoFit/>
          </a:bodyPr>
          <a:lstStyle/>
          <a:p>
            <a:pPr marL="347472" indent="-347472" algn="ctr">
              <a:buFont typeface="Arial" panose="020B0604020202020204" pitchFamily="34" charset="0"/>
              <a:buNone/>
            </a:pPr>
            <a:r>
              <a:rPr lang="en-GB" sz="1800" b="1">
                <a:solidFill>
                  <a:srgbClr val="000000"/>
                </a:solidFill>
                <a:latin typeface="Aptos" panose="020B0004020202020204" pitchFamily="34" charset="0"/>
              </a:rPr>
              <a:t>Key elements of commissioning:</a:t>
            </a:r>
          </a:p>
        </p:txBody>
      </p:sp>
    </p:spTree>
    <p:extLst>
      <p:ext uri="{BB962C8B-B14F-4D97-AF65-F5344CB8AC3E}">
        <p14:creationId xmlns:p14="http://schemas.microsoft.com/office/powerpoint/2010/main" val="224885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925CFE-43ED-8A5D-FB23-D449A8B0D60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01850D-EFBA-BF2A-4B7F-E2719225251B}"/>
              </a:ext>
            </a:extLst>
          </p:cNvPr>
          <p:cNvSpPr/>
          <p:nvPr/>
        </p:nvSpPr>
        <p:spPr>
          <a:xfrm>
            <a:off x="0" y="0"/>
            <a:ext cx="12192000" cy="1804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46664-3372-7013-0EA9-69280F26EAC0}"/>
              </a:ext>
            </a:extLst>
          </p:cNvPr>
          <p:cNvSpPr>
            <a:spLocks noGrp="1"/>
          </p:cNvSpPr>
          <p:nvPr>
            <p:ph type="title"/>
          </p:nvPr>
        </p:nvSpPr>
        <p:spPr>
          <a:xfrm>
            <a:off x="701040" y="227970"/>
            <a:ext cx="10789919" cy="1576446"/>
          </a:xfrm>
        </p:spPr>
        <p:txBody>
          <a:bodyPr anchor="ctr">
            <a:normAutofit/>
          </a:bodyPr>
          <a:lstStyle/>
          <a:p>
            <a:pPr algn="ctr"/>
            <a:r>
              <a:rPr lang="en-GB" sz="3400" b="1" kern="100" dirty="0">
                <a:solidFill>
                  <a:srgbClr val="FFFFFF"/>
                </a:solidFill>
                <a:ea typeface="Aptos" panose="020B0004020202020204" pitchFamily="34" charset="0"/>
                <a:cs typeface="Times New Roman" panose="02020603050405020304" pitchFamily="18" charset="0"/>
              </a:rPr>
              <a:t>A</a:t>
            </a:r>
            <a:r>
              <a:rPr lang="en-GB" sz="3400" b="1" kern="100" dirty="0">
                <a:solidFill>
                  <a:srgbClr val="FFFFFF"/>
                </a:solidFill>
                <a:effectLst/>
                <a:ea typeface="Aptos" panose="020B0004020202020204" pitchFamily="34" charset="0"/>
                <a:cs typeface="Times New Roman" panose="02020603050405020304" pitchFamily="18" charset="0"/>
              </a:rPr>
              <a:t>mbitions affected by demands outside of the parenting &amp; child care task - </a:t>
            </a:r>
            <a:r>
              <a:rPr lang="en-GB" sz="3200" b="1" i="1" kern="100" dirty="0">
                <a:solidFill>
                  <a:schemeClr val="bg1"/>
                </a:solidFill>
                <a:effectLst/>
                <a:ea typeface="Aptos" panose="020B0004020202020204" pitchFamily="34" charset="0"/>
                <a:cs typeface="Times New Roman" panose="02020603050405020304" pitchFamily="18" charset="0"/>
              </a:rPr>
              <a:t>Creating the transactional </a:t>
            </a:r>
            <a:endParaRPr lang="en-GB" sz="3400" dirty="0">
              <a:solidFill>
                <a:schemeClr val="bg1"/>
              </a:solidFill>
            </a:endParaRPr>
          </a:p>
        </p:txBody>
      </p:sp>
      <p:sp>
        <p:nvSpPr>
          <p:cNvPr id="4" name="TextBox 3">
            <a:extLst>
              <a:ext uri="{FF2B5EF4-FFF2-40B4-BE49-F238E27FC236}">
                <a16:creationId xmlns:a16="http://schemas.microsoft.com/office/drawing/2014/main" id="{EB2FBC66-500B-063A-C4FB-3BB7C3F546BE}"/>
              </a:ext>
            </a:extLst>
          </p:cNvPr>
          <p:cNvSpPr txBox="1"/>
          <p:nvPr/>
        </p:nvSpPr>
        <p:spPr>
          <a:xfrm>
            <a:off x="7688465" y="3862434"/>
            <a:ext cx="4041511" cy="2462213"/>
          </a:xfrm>
          <a:prstGeom prst="rect">
            <a:avLst/>
          </a:prstGeom>
          <a:noFill/>
        </p:spPr>
        <p:txBody>
          <a:bodyPr wrap="square">
            <a:spAutoFit/>
          </a:bodyPr>
          <a:lstStyle/>
          <a:p>
            <a:pPr marL="285750" lvl="0" indent="-285750">
              <a:buFont typeface="Arial" panose="020B0604020202020204" pitchFamily="34" charset="0"/>
              <a:buChar char="•"/>
            </a:pPr>
            <a:r>
              <a:rPr lang="en-GB" sz="1400">
                <a:effectLst/>
                <a:latin typeface="+mn-lt"/>
                <a:ea typeface="Aptos" panose="020B0004020202020204" pitchFamily="34" charset="0"/>
                <a:cs typeface="Times New Roman" panose="02020603050405020304" pitchFamily="18" charset="0"/>
              </a:rPr>
              <a:t>Procurement: sourcing, selection, securing services. </a:t>
            </a:r>
          </a:p>
          <a:p>
            <a:pPr marL="285750" lvl="0" indent="-285750">
              <a:buFont typeface="Arial" panose="020B0604020202020204" pitchFamily="34" charset="0"/>
              <a:buChar char="•"/>
            </a:pPr>
            <a:r>
              <a:rPr lang="en-GB" sz="1400">
                <a:effectLst/>
                <a:latin typeface="+mn-lt"/>
                <a:ea typeface="Aptos" panose="020B0004020202020204" pitchFamily="34" charset="0"/>
                <a:cs typeface="Times New Roman" panose="02020603050405020304" pitchFamily="18" charset="0"/>
              </a:rPr>
              <a:t>Purchasing: buying services.</a:t>
            </a:r>
          </a:p>
          <a:p>
            <a:pPr marL="285750" lvl="0" indent="-285750">
              <a:buFont typeface="Arial" panose="020B0604020202020204" pitchFamily="34" charset="0"/>
              <a:buChar char="•"/>
            </a:pPr>
            <a:r>
              <a:rPr lang="en-GB" sz="1400">
                <a:effectLst/>
                <a:latin typeface="+mn-lt"/>
                <a:ea typeface="Aptos" panose="020B0004020202020204" pitchFamily="34" charset="0"/>
                <a:cs typeface="Times New Roman" panose="02020603050405020304" pitchFamily="18" charset="0"/>
              </a:rPr>
              <a:t>Contracting: one specific part of the wider commissioning process – the selection, negotiation and agreement with the provider of the exact legally binding terms on which the service is to be supplied. </a:t>
            </a:r>
          </a:p>
          <a:p>
            <a:pPr marL="285750" lvl="0" indent="-285750">
              <a:buFont typeface="Arial" panose="020B0604020202020204" pitchFamily="34" charset="0"/>
              <a:buChar char="•"/>
            </a:pPr>
            <a:r>
              <a:rPr lang="en-GB" sz="1400">
                <a:effectLst/>
                <a:latin typeface="+mn-lt"/>
                <a:ea typeface="Aptos" panose="020B0004020202020204" pitchFamily="34" charset="0"/>
                <a:cs typeface="Times New Roman" panose="02020603050405020304" pitchFamily="18" charset="0"/>
              </a:rPr>
              <a:t>Commissioning: the process of specifying, securing and monitoring services to meet individuals' needs. </a:t>
            </a:r>
            <a:endParaRPr lang="en-US" sz="1400">
              <a:latin typeface="+mn-lt"/>
            </a:endParaRPr>
          </a:p>
        </p:txBody>
      </p:sp>
      <p:sp>
        <p:nvSpPr>
          <p:cNvPr id="12" name="TextBox 11">
            <a:extLst>
              <a:ext uri="{FF2B5EF4-FFF2-40B4-BE49-F238E27FC236}">
                <a16:creationId xmlns:a16="http://schemas.microsoft.com/office/drawing/2014/main" id="{C2C1F598-E4D5-2728-81C7-F071A4FB2172}"/>
              </a:ext>
            </a:extLst>
          </p:cNvPr>
          <p:cNvSpPr txBox="1"/>
          <p:nvPr/>
        </p:nvSpPr>
        <p:spPr>
          <a:xfrm>
            <a:off x="7688465" y="2374555"/>
            <a:ext cx="4129671" cy="120032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lvl="0" algn="ctr"/>
            <a:r>
              <a:rPr lang="en-GB" sz="1800" b="1">
                <a:effectLst/>
                <a:latin typeface="+mn-lt"/>
                <a:ea typeface="Aptos" panose="020B0004020202020204" pitchFamily="34" charset="0"/>
                <a:cs typeface="Times New Roman" panose="02020603050405020304" pitchFamily="18" charset="0"/>
              </a:rPr>
              <a:t>Other terms used to describe commissioning, but which are not commissioning in themselves include: </a:t>
            </a:r>
          </a:p>
        </p:txBody>
      </p:sp>
      <p:graphicFrame>
        <p:nvGraphicFramePr>
          <p:cNvPr id="26" name="Content Placeholder 2">
            <a:extLst>
              <a:ext uri="{FF2B5EF4-FFF2-40B4-BE49-F238E27FC236}">
                <a16:creationId xmlns:a16="http://schemas.microsoft.com/office/drawing/2014/main" id="{6D1D4DED-F91F-2CB9-EC63-DCA08326396D}"/>
              </a:ext>
            </a:extLst>
          </p:cNvPr>
          <p:cNvGraphicFramePr>
            <a:graphicFrameLocks noGrp="1"/>
          </p:cNvGraphicFramePr>
          <p:nvPr>
            <p:ph idx="1"/>
          </p:nvPr>
        </p:nvGraphicFramePr>
        <p:xfrm>
          <a:off x="462024" y="1730419"/>
          <a:ext cx="7476340" cy="556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124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22E115-F42A-4A81-F7C9-39579E4686A4}"/>
              </a:ext>
            </a:extLst>
          </p:cNvPr>
          <p:cNvSpPr/>
          <p:nvPr/>
        </p:nvSpPr>
        <p:spPr>
          <a:xfrm>
            <a:off x="0" y="0"/>
            <a:ext cx="12192000" cy="1804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17963A2-4C34-5523-C279-CC2CCDD8C959}"/>
              </a:ext>
            </a:extLst>
          </p:cNvPr>
          <p:cNvSpPr>
            <a:spLocks noGrp="1"/>
          </p:cNvSpPr>
          <p:nvPr>
            <p:ph type="title"/>
          </p:nvPr>
        </p:nvSpPr>
        <p:spPr>
          <a:xfrm>
            <a:off x="441064" y="296792"/>
            <a:ext cx="11220225" cy="1349128"/>
          </a:xfrm>
        </p:spPr>
        <p:txBody>
          <a:bodyPr anchor="ctr">
            <a:normAutofit/>
          </a:bodyPr>
          <a:lstStyle/>
          <a:p>
            <a:r>
              <a:rPr lang="en-US" sz="2400" b="1" i="1" dirty="0">
                <a:solidFill>
                  <a:schemeClr val="bg1"/>
                </a:solidFill>
              </a:rPr>
              <a:t>‘Relational contracting is underpinned by interaction, negotiation, flexibility and mutual trust rather than by sanctions and penalties, and this goes to build the ‘contractual community of interest’</a:t>
            </a:r>
            <a:endParaRPr lang="en-GB" sz="4000" dirty="0">
              <a:solidFill>
                <a:srgbClr val="FFFFFF"/>
              </a:solidFill>
            </a:endParaRPr>
          </a:p>
        </p:txBody>
      </p:sp>
      <p:sp>
        <p:nvSpPr>
          <p:cNvPr id="4" name="TextBox 3">
            <a:extLst>
              <a:ext uri="{FF2B5EF4-FFF2-40B4-BE49-F238E27FC236}">
                <a16:creationId xmlns:a16="http://schemas.microsoft.com/office/drawing/2014/main" id="{405F4A2E-51F9-AA94-5AB5-986F0E3B3C1D}"/>
              </a:ext>
            </a:extLst>
          </p:cNvPr>
          <p:cNvSpPr txBox="1"/>
          <p:nvPr/>
        </p:nvSpPr>
        <p:spPr>
          <a:xfrm>
            <a:off x="848592" y="2924001"/>
            <a:ext cx="2592357" cy="2677656"/>
          </a:xfrm>
          <a:prstGeom prst="rect">
            <a:avLst/>
          </a:prstGeom>
          <a:noFill/>
        </p:spPr>
        <p:txBody>
          <a:bodyPr wrap="square">
            <a:spAutoFit/>
          </a:bodyPr>
          <a:lstStyle/>
          <a:p>
            <a:r>
              <a:rPr lang="en-GB" sz="2400" b="1"/>
              <a:t>The Walsh report identified 4  connected factors for effective contractual relationships</a:t>
            </a:r>
          </a:p>
        </p:txBody>
      </p:sp>
      <p:graphicFrame>
        <p:nvGraphicFramePr>
          <p:cNvPr id="6" name="Diagram 5">
            <a:extLst>
              <a:ext uri="{FF2B5EF4-FFF2-40B4-BE49-F238E27FC236}">
                <a16:creationId xmlns:a16="http://schemas.microsoft.com/office/drawing/2014/main" id="{0DEA9237-39BF-748D-E5C3-3D34330B9E38}"/>
              </a:ext>
            </a:extLst>
          </p:cNvPr>
          <p:cNvGraphicFramePr/>
          <p:nvPr/>
        </p:nvGraphicFramePr>
        <p:xfrm>
          <a:off x="4557085" y="2169428"/>
          <a:ext cx="6786323" cy="4497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986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62A621-A2D7-B7CD-7BAF-8690CAC9F735}"/>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FAB9D79-8C40-D5E3-C235-5A45F40A0BB4}"/>
              </a:ext>
            </a:extLst>
          </p:cNvPr>
          <p:cNvSpPr>
            <a:spLocks noGrp="1"/>
          </p:cNvSpPr>
          <p:nvPr>
            <p:ph type="title"/>
          </p:nvPr>
        </p:nvSpPr>
        <p:spPr>
          <a:xfrm>
            <a:off x="466722" y="586855"/>
            <a:ext cx="3201366" cy="4360283"/>
          </a:xfrm>
        </p:spPr>
        <p:txBody>
          <a:bodyPr vert="horz" lIns="91440" tIns="45720" rIns="91440" bIns="45720" rtlCol="0" anchor="b">
            <a:normAutofit/>
          </a:bodyPr>
          <a:lstStyle/>
          <a:p>
            <a:pPr algn="r"/>
            <a:r>
              <a:rPr lang="en-US" sz="3100" b="1" kern="1200" dirty="0">
                <a:solidFill>
                  <a:srgbClr val="FFFFFF"/>
                </a:solidFill>
                <a:effectLst/>
                <a:latin typeface="Baloo Thambi 2 ExtraBold" panose="020B0604020202020204" charset="0"/>
                <a:cs typeface="Baloo Thambi 2 ExtraBold" panose="020B0604020202020204" charset="0"/>
              </a:rPr>
              <a:t>Commissioning a secure base</a:t>
            </a:r>
            <a:r>
              <a:rPr lang="en-US" sz="1900" b="1" kern="1200" dirty="0">
                <a:solidFill>
                  <a:srgbClr val="FFFFFF"/>
                </a:solidFill>
                <a:effectLst/>
                <a:latin typeface="Baloo Thambi 2 ExtraBold" panose="020B0604020202020204" charset="0"/>
                <a:cs typeface="Baloo Thambi 2 ExtraBold" panose="020B0604020202020204" charset="0"/>
              </a:rPr>
              <a:t>.</a:t>
            </a:r>
            <a:br>
              <a:rPr lang="en-US" sz="1900" b="1" kern="1200" dirty="0">
                <a:solidFill>
                  <a:srgbClr val="FFFFFF"/>
                </a:solidFill>
                <a:effectLst/>
                <a:latin typeface="Baloo Thambi 2 ExtraBold" panose="020B0604020202020204" charset="0"/>
                <a:cs typeface="Baloo Thambi 2 ExtraBold" panose="020B0604020202020204" charset="0"/>
              </a:rPr>
            </a:br>
            <a:br>
              <a:rPr lang="en-US" sz="1900" b="1" kern="1200" dirty="0">
                <a:solidFill>
                  <a:srgbClr val="FFFFFF"/>
                </a:solidFill>
                <a:effectLst/>
                <a:latin typeface="Baloo Thambi 2 ExtraBold" panose="020B0604020202020204" charset="0"/>
                <a:cs typeface="Baloo Thambi 2 ExtraBold" panose="020B0604020202020204" charset="0"/>
              </a:rPr>
            </a:br>
            <a:br>
              <a:rPr lang="en-US" sz="1900" b="1" kern="1200" dirty="0">
                <a:solidFill>
                  <a:srgbClr val="FFFFFF"/>
                </a:solidFill>
                <a:effectLst/>
                <a:latin typeface="Baloo Thambi 2 ExtraBold" panose="020B0604020202020204" charset="0"/>
                <a:cs typeface="Baloo Thambi 2 ExtraBold" panose="020B0604020202020204" charset="0"/>
              </a:rPr>
            </a:br>
            <a:r>
              <a:rPr lang="en-US" sz="1900" kern="1200" dirty="0">
                <a:solidFill>
                  <a:srgbClr val="FFFFFF"/>
                </a:solidFill>
                <a:effectLst/>
                <a:latin typeface="Baloo Thambi 2 ExtraBold" panose="020B0604020202020204" charset="0"/>
                <a:cs typeface="Baloo Thambi 2 ExtraBold" panose="020B0604020202020204" charset="0"/>
              </a:rPr>
              <a:t>The model proposes five dimensions of caregiving, each of which is associated with a corresponding developmental benefit for the child. The dimensions overlap and combine with each other to create a secure base for the child</a:t>
            </a:r>
            <a:endParaRPr lang="en-US" sz="1900" kern="1200" dirty="0">
              <a:solidFill>
                <a:srgbClr val="FFFFFF"/>
              </a:solidFill>
              <a:latin typeface="Baloo Thambi 2 ExtraBold" panose="020B0604020202020204" charset="0"/>
              <a:cs typeface="Baloo Thambi 2 ExtraBold" panose="020B0604020202020204" charset="0"/>
            </a:endParaRPr>
          </a:p>
        </p:txBody>
      </p:sp>
      <p:pic>
        <p:nvPicPr>
          <p:cNvPr id="4" name="Content Placeholder 3" descr="The Secure base infographic">
            <a:extLst>
              <a:ext uri="{FF2B5EF4-FFF2-40B4-BE49-F238E27FC236}">
                <a16:creationId xmlns:a16="http://schemas.microsoft.com/office/drawing/2014/main" id="{24A33A34-2DB0-AAB5-C965-9D8153757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53757" y="722759"/>
            <a:ext cx="6719256" cy="5392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55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C788A6-A3A8-0378-389F-24931750518F}"/>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CA893E-6B27-EB84-88A5-5BCC14E1BB7D}"/>
              </a:ext>
            </a:extLst>
          </p:cNvPr>
          <p:cNvSpPr>
            <a:spLocks noGrp="1"/>
          </p:cNvSpPr>
          <p:nvPr>
            <p:ph type="title"/>
          </p:nvPr>
        </p:nvSpPr>
        <p:spPr>
          <a:xfrm>
            <a:off x="586478" y="1683756"/>
            <a:ext cx="3115265" cy="3263382"/>
          </a:xfrm>
        </p:spPr>
        <p:txBody>
          <a:bodyPr anchor="b">
            <a:normAutofit fontScale="90000"/>
          </a:bodyPr>
          <a:lstStyle/>
          <a:p>
            <a:pPr algn="r">
              <a:spcAft>
                <a:spcPts val="800"/>
              </a:spcAft>
            </a:pPr>
            <a:r>
              <a:rPr lang="en-GB" sz="2400" b="1"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t>Relational Commissioning – paradigm shift = facilitator, enabler or connector</a:t>
            </a:r>
            <a:br>
              <a:rPr lang="en-GB" sz="2400"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br>
            <a:r>
              <a:rPr lang="en-GB" sz="2400" b="1"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t>Thinking differently about commissioning Kings Fund (2022</a:t>
            </a:r>
            <a:r>
              <a:rPr lang="en-GB" sz="1600" b="1"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t>)</a:t>
            </a:r>
            <a:br>
              <a:rPr lang="en-GB" sz="1600"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br>
            <a:endParaRPr lang="en-GB" sz="1600" dirty="0">
              <a:solidFill>
                <a:srgbClr val="FFFFFF"/>
              </a:solidFill>
              <a:latin typeface="Baloo Thambi 2 ExtraBold" panose="020B0604020202020204" charset="0"/>
              <a:cs typeface="Baloo Thambi 2 ExtraBold" panose="020B0604020202020204" charset="0"/>
            </a:endParaRPr>
          </a:p>
        </p:txBody>
      </p:sp>
      <p:graphicFrame>
        <p:nvGraphicFramePr>
          <p:cNvPr id="5" name="Content Placeholder 2">
            <a:extLst>
              <a:ext uri="{FF2B5EF4-FFF2-40B4-BE49-F238E27FC236}">
                <a16:creationId xmlns:a16="http://schemas.microsoft.com/office/drawing/2014/main" id="{8AAFF16F-2D93-40F0-51D1-62A62A6351FA}"/>
              </a:ext>
            </a:extLst>
          </p:cNvPr>
          <p:cNvGraphicFramePr>
            <a:graphicFrameLocks noGrp="1"/>
          </p:cNvGraphicFramePr>
          <p:nvPr>
            <p:ph idx="1"/>
          </p:nvPr>
        </p:nvGraphicFramePr>
        <p:xfrm>
          <a:off x="4376737" y="103784"/>
          <a:ext cx="7476340" cy="6670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086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82B2FC-F7A3-A40C-208F-A6B87EAE0589}"/>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E604C0B-1CF2-4BB0-B3F7-F6A87DED8AFE}"/>
              </a:ext>
            </a:extLst>
          </p:cNvPr>
          <p:cNvSpPr>
            <a:spLocks noGrp="1"/>
          </p:cNvSpPr>
          <p:nvPr>
            <p:ph type="title"/>
          </p:nvPr>
        </p:nvSpPr>
        <p:spPr>
          <a:xfrm>
            <a:off x="586478" y="1683754"/>
            <a:ext cx="3115265" cy="3275107"/>
          </a:xfrm>
        </p:spPr>
        <p:txBody>
          <a:bodyPr anchor="b">
            <a:normAutofit fontScale="90000"/>
          </a:bodyPr>
          <a:lstStyle/>
          <a:p>
            <a:pPr algn="r"/>
            <a:r>
              <a:rPr lang="en-GB" sz="2700" b="1" dirty="0">
                <a:solidFill>
                  <a:srgbClr val="FFFFFF"/>
                </a:solidFill>
                <a:latin typeface="Baloo Thambi 2 ExtraBold" panose="020B0604020202020204" charset="0"/>
                <a:cs typeface="Baloo Thambi 2 ExtraBold" panose="020B0604020202020204" charset="0"/>
              </a:rPr>
              <a:t>Summary so far – </a:t>
            </a:r>
            <a:r>
              <a:rPr lang="en-GB" sz="2700" b="1" kern="100" dirty="0">
                <a:solidFill>
                  <a:srgbClr val="FFFFFF"/>
                </a:solidFill>
                <a:effectLst/>
                <a:latin typeface="Baloo Thambi 2 ExtraBold" panose="020B0604020202020204" charset="0"/>
                <a:ea typeface="Aptos" panose="020B0004020202020204" pitchFamily="34" charset="0"/>
                <a:cs typeface="Baloo Thambi 2 ExtraBold" panose="020B0604020202020204" charset="0"/>
              </a:rPr>
              <a:t>developing relational commissioning requires the current activity of commissioning to be transformed</a:t>
            </a:r>
            <a:br>
              <a:rPr lang="en-GB" sz="19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GB" sz="1900" dirty="0">
              <a:solidFill>
                <a:srgbClr val="FFFFFF"/>
              </a:solidFill>
            </a:endParaRPr>
          </a:p>
        </p:txBody>
      </p:sp>
      <p:graphicFrame>
        <p:nvGraphicFramePr>
          <p:cNvPr id="5" name="Content Placeholder 2">
            <a:extLst>
              <a:ext uri="{FF2B5EF4-FFF2-40B4-BE49-F238E27FC236}">
                <a16:creationId xmlns:a16="http://schemas.microsoft.com/office/drawing/2014/main" id="{B496ABB4-DB0F-ABB5-B1F4-2E334A4E4A71}"/>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539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C3457B-81F5-57AE-283D-98EEB377C555}"/>
              </a:ext>
            </a:extLst>
          </p:cNvPr>
          <p:cNvSpPr/>
          <p:nvPr/>
        </p:nvSpPr>
        <p:spPr>
          <a:xfrm>
            <a:off x="0" y="0"/>
            <a:ext cx="12192000" cy="1804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C8EE1C0-4B6E-0B4C-3900-4E1CD73BBE68}"/>
              </a:ext>
            </a:extLst>
          </p:cNvPr>
          <p:cNvSpPr>
            <a:spLocks noGrp="1"/>
          </p:cNvSpPr>
          <p:nvPr>
            <p:ph type="title"/>
          </p:nvPr>
        </p:nvSpPr>
        <p:spPr>
          <a:xfrm>
            <a:off x="1371599" y="503698"/>
            <a:ext cx="9895951" cy="1033669"/>
          </a:xfrm>
        </p:spPr>
        <p:txBody>
          <a:bodyPr>
            <a:normAutofit/>
          </a:bodyPr>
          <a:lstStyle/>
          <a:p>
            <a:r>
              <a:rPr lang="en-GB" sz="4000" dirty="0">
                <a:solidFill>
                  <a:srgbClr val="FFFFFF"/>
                </a:solidFill>
              </a:rPr>
              <a:t>Exercise 1: Our collective values</a:t>
            </a:r>
          </a:p>
        </p:txBody>
      </p:sp>
      <p:sp>
        <p:nvSpPr>
          <p:cNvPr id="5" name="Content Placeholder 4">
            <a:extLst>
              <a:ext uri="{FF2B5EF4-FFF2-40B4-BE49-F238E27FC236}">
                <a16:creationId xmlns:a16="http://schemas.microsoft.com/office/drawing/2014/main" id="{C6962719-07C7-6F9F-3AB2-02C1E33DB85E}"/>
              </a:ext>
            </a:extLst>
          </p:cNvPr>
          <p:cNvSpPr>
            <a:spLocks noGrp="1"/>
          </p:cNvSpPr>
          <p:nvPr>
            <p:ph idx="1"/>
          </p:nvPr>
        </p:nvSpPr>
        <p:spPr>
          <a:xfrm>
            <a:off x="1371599" y="2308114"/>
            <a:ext cx="9724031" cy="4287207"/>
          </a:xfrm>
        </p:spPr>
        <p:txBody>
          <a:bodyPr vert="horz" lIns="91440" tIns="45720" rIns="91440" bIns="45720" rtlCol="0" anchor="ctr">
            <a:noAutofit/>
          </a:bodyPr>
          <a:lstStyle/>
          <a:p>
            <a:pPr marL="0" indent="0">
              <a:buNone/>
            </a:pPr>
            <a:r>
              <a:rPr lang="en-GB" sz="1600" dirty="0"/>
              <a:t>Here is a list of potential values for bonding commissioners and providers:</a:t>
            </a:r>
            <a:endParaRPr lang="en-US" sz="1600" dirty="0"/>
          </a:p>
          <a:p>
            <a:pPr marL="0" indent="0">
              <a:buNone/>
            </a:pPr>
            <a:r>
              <a:rPr lang="en-GB" sz="1600" dirty="0">
                <a:solidFill>
                  <a:srgbClr val="00B0F0"/>
                </a:solidFill>
              </a:rPr>
              <a:t>Acceptance  Achievement  Advancement &amp; Promotion  Adventure  Affection  Altruism Arts  Awareness  Challenge  Change  Community  Compassion Competence Competition  Completion  Connectedness  Cooperation  Collaboration Creativity Decisiveness  Democracy  Design  Discovery  Diversity Emotional Security Economic Security  Education  Effectiveness  Efficiency  Elegance  Entertainment Enlightenment  Equality  Ethics  Excellence  Excitement  Experiment  Expertise Exhilaration  Fairness  Family  Happiness  Friendship  Fun  Grace  Growth  Harmony Health  Helping Others  Helping Society  Honesty  Humour  Imagination Improvement  Independence  Influencing Others Inspiration  Integrity  Intellect Involvement  Knowledge  Leadership  Learning  Loyalty  Magnificence  Making a Difference  Mastery  Meaningful Work Ministering Money  Morality  Openness Originality  Order  Passion Personal Development  Personal Expression  Planning Play  Pleasure  Power  Professional development  Quality  Recognition  Relationships  Reputation  Responsibility  Risk Safety &amp; Security  Self-Respect Sensibility  Service  Sophistication  Spark  Speculation  Stability Success  Teaching Tenderness  Thrill  Unity  Variety  Wisdom</a:t>
            </a:r>
          </a:p>
          <a:p>
            <a:pPr marL="0" indent="0">
              <a:buNone/>
            </a:pPr>
            <a:r>
              <a:rPr lang="en-GB" sz="1600" dirty="0"/>
              <a:t>Using </a:t>
            </a:r>
            <a:r>
              <a:rPr lang="en-GB" sz="1600" dirty="0" err="1"/>
              <a:t>Slido</a:t>
            </a:r>
            <a:r>
              <a:rPr lang="en-GB" sz="1600" dirty="0"/>
              <a:t> – please pick your top 4 or select own top 4 words you wish to put forward.</a:t>
            </a:r>
          </a:p>
          <a:p>
            <a:endParaRPr lang="en-GB" sz="1400" dirty="0"/>
          </a:p>
        </p:txBody>
      </p:sp>
    </p:spTree>
    <p:extLst>
      <p:ext uri="{BB962C8B-B14F-4D97-AF65-F5344CB8AC3E}">
        <p14:creationId xmlns:p14="http://schemas.microsoft.com/office/powerpoint/2010/main" val="227446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7139272-D973-B87D-1D2B-980541FF58E6}"/>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444693" y="1742703"/>
            <a:ext cx="2371696" cy="2371696"/>
          </a:xfrm>
          <a:prstGeom prst="rect">
            <a:avLst/>
          </a:prstGeom>
        </p:spPr>
      </p:pic>
      <p:sp>
        <p:nvSpPr>
          <p:cNvPr id="4" name="Rectangle 3">
            <a:extLst>
              <a:ext uri="{FF2B5EF4-FFF2-40B4-BE49-F238E27FC236}">
                <a16:creationId xmlns:a16="http://schemas.microsoft.com/office/drawing/2014/main" id="{882B9D0C-3A95-93A5-7893-653CB1EA233F}"/>
              </a:ext>
            </a:extLst>
          </p:cNvPr>
          <p:cNvSpPr/>
          <p:nvPr>
            <p:custDataLst>
              <p:tags r:id="rId3"/>
            </p:custDataLst>
          </p:nvPr>
        </p:nvSpPr>
        <p:spPr>
          <a:xfrm>
            <a:off x="3112851" y="1000897"/>
            <a:ext cx="8486226" cy="3855308"/>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900" b="1" dirty="0">
                <a:solidFill>
                  <a:schemeClr val="accent4">
                    <a:lumMod val="50000"/>
                  </a:schemeClr>
                </a:solidFill>
                <a:latin typeface="Baloo Thambi 2 ExtraBold" panose="020B0604020202020204" charset="0"/>
                <a:cs typeface="Baloo Thambi 2 ExtraBold" panose="020B0604020202020204" charset="0"/>
              </a:rPr>
              <a:t>What 4 key words would you use to align our values going forward? Words on screen.</a:t>
            </a:r>
          </a:p>
        </p:txBody>
      </p:sp>
      <p:sp>
        <p:nvSpPr>
          <p:cNvPr id="5" name="Rectangle 4">
            <a:extLst>
              <a:ext uri="{FF2B5EF4-FFF2-40B4-BE49-F238E27FC236}">
                <a16:creationId xmlns:a16="http://schemas.microsoft.com/office/drawing/2014/main" id="{F8B048FB-5CAE-E6FB-8C6B-54C9B115A2DB}"/>
              </a:ext>
            </a:extLst>
          </p:cNvPr>
          <p:cNvSpPr/>
          <p:nvPr/>
        </p:nvSpPr>
        <p:spPr>
          <a:xfrm>
            <a:off x="0" y="5820032"/>
            <a:ext cx="12192001" cy="1037968"/>
          </a:xfrm>
          <a:prstGeom prst="rect">
            <a:avLst/>
          </a:prstGeom>
          <a:solidFill>
            <a:srgbClr val="19803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92500"/>
          </a:bodyPr>
          <a:lstStyle/>
          <a:p>
            <a:r>
              <a:rPr lang="en-GB" sz="2600">
                <a:solidFill>
                  <a:srgbClr val="FFFFFF"/>
                </a:solidFill>
              </a:rPr>
              <a:t>The </a:t>
            </a:r>
            <a:r>
              <a:rPr lang="en-GB" sz="2600">
                <a:solidFill>
                  <a:srgbClr val="FFFFFF"/>
                </a:solidFill>
                <a:hlinkClick r:id="rId8">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p>
        </p:txBody>
      </p:sp>
      <p:pic>
        <p:nvPicPr>
          <p:cNvPr id="7" name="Graphic 6">
            <a:extLst>
              <a:ext uri="{FF2B5EF4-FFF2-40B4-BE49-F238E27FC236}">
                <a16:creationId xmlns:a16="http://schemas.microsoft.com/office/drawing/2014/main" id="{B25535CF-FF0E-5927-005B-E06A83E31AF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0B901540-EA54-6899-10EC-537E52A5313C}"/>
              </a:ext>
            </a:extLst>
          </p:cNvPr>
          <p:cNvSpPr/>
          <p:nvPr/>
        </p:nvSpPr>
        <p:spPr>
          <a:xfrm rot="2700000">
            <a:off x="9620371" y="514924"/>
            <a:ext cx="3335198" cy="778213"/>
          </a:xfrm>
          <a:prstGeom prst="trapezoid">
            <a:avLst>
              <a:gd name="adj" fmla="val 100000"/>
            </a:avLst>
          </a:prstGeom>
          <a:solidFill>
            <a:srgbClr val="EDFAF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11">
                  <a:extLst>
                    <a:ext uri="{A12FA001-AC4F-418D-AE19-62706E023703}">
                      <ahyp:hlinkClr xmlns:ahyp="http://schemas.microsoft.com/office/drawing/2018/hyperlinkcolor" val="tx"/>
                    </a:ext>
                  </a:extLst>
                </a:hlinkClick>
              </a:rPr>
              <a:t>How to change the design</a:t>
            </a:r>
            <a:endParaRPr lang="en-GB" sz="2200">
              <a:solidFill>
                <a:srgbClr val="198038"/>
              </a:solidFill>
            </a:endParaRPr>
          </a:p>
        </p:txBody>
      </p:sp>
      <p:pic>
        <p:nvPicPr>
          <p:cNvPr id="10" name="Graphic 9">
            <a:extLst>
              <a:ext uri="{FF2B5EF4-FFF2-40B4-BE49-F238E27FC236}">
                <a16:creationId xmlns:a16="http://schemas.microsoft.com/office/drawing/2014/main" id="{E77B970E-4AF8-2599-502B-E41A51F4CE24}"/>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58116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EEA4-85B7-3CC5-8E17-27CB66046B3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C12E93E-886A-AD53-8F0F-2AC4A0DE168F}"/>
              </a:ext>
            </a:extLst>
          </p:cNvPr>
          <p:cNvSpPr>
            <a:spLocks noGrp="1"/>
          </p:cNvSpPr>
          <p:nvPr>
            <p:ph idx="1"/>
          </p:nvPr>
        </p:nvSpPr>
        <p:spPr>
          <a:xfrm>
            <a:off x="1001236" y="1444625"/>
            <a:ext cx="22988271" cy="4071570"/>
          </a:xfrm>
        </p:spPr>
        <p:txBody>
          <a:bodyPr/>
          <a:lstStyle/>
          <a:p>
            <a:endParaRPr lang="en-GB" dirty="0"/>
          </a:p>
        </p:txBody>
      </p:sp>
      <p:pic>
        <p:nvPicPr>
          <p:cNvPr id="1026" name="Picture 2">
            <a:extLst>
              <a:ext uri="{FF2B5EF4-FFF2-40B4-BE49-F238E27FC236}">
                <a16:creationId xmlns:a16="http://schemas.microsoft.com/office/drawing/2014/main" id="{B139E005-6516-9F96-9FCF-BE4675CE7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89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22CEE2-73D5-F628-8811-15D9D0DABE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246669-E4C2-CFDD-21EC-8A85CA32BFF9}"/>
              </a:ext>
            </a:extLst>
          </p:cNvPr>
          <p:cNvSpPr/>
          <p:nvPr/>
        </p:nvSpPr>
        <p:spPr>
          <a:xfrm>
            <a:off x="0" y="0"/>
            <a:ext cx="4218432"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6E9837-9DBC-1D1C-1244-7DD623425C15}"/>
              </a:ext>
            </a:extLst>
          </p:cNvPr>
          <p:cNvSpPr>
            <a:spLocks noGrp="1"/>
          </p:cNvSpPr>
          <p:nvPr>
            <p:ph type="title"/>
          </p:nvPr>
        </p:nvSpPr>
        <p:spPr>
          <a:xfrm>
            <a:off x="660041" y="2767106"/>
            <a:ext cx="2880828" cy="3071906"/>
          </a:xfrm>
        </p:spPr>
        <p:txBody>
          <a:bodyPr vert="horz" lIns="91440" tIns="45720" rIns="91440" bIns="45720" rtlCol="0" anchor="t">
            <a:normAutofit fontScale="90000"/>
          </a:bodyPr>
          <a:lstStyle/>
          <a:p>
            <a:r>
              <a:rPr lang="en-US" b="1" kern="1200" dirty="0">
                <a:solidFill>
                  <a:srgbClr val="FFFFFF"/>
                </a:solidFill>
                <a:latin typeface="Baloo Thambi 2 ExtraBold" panose="020B0604020202020204" charset="0"/>
                <a:cs typeface="Baloo Thambi 2 ExtraBold" panose="020B0604020202020204" charset="0"/>
              </a:rPr>
              <a:t>Values &amp; Practice Principles</a:t>
            </a:r>
            <a:br>
              <a:rPr lang="en-US" sz="2800" b="1" kern="1200" dirty="0">
                <a:solidFill>
                  <a:srgbClr val="FFFFFF"/>
                </a:solidFill>
                <a:latin typeface="+mj-lt"/>
                <a:ea typeface="+mj-ea"/>
                <a:cs typeface="+mj-cs"/>
              </a:rPr>
            </a:br>
            <a:br>
              <a:rPr lang="en-US" sz="2800" b="1" kern="1200" dirty="0">
                <a:solidFill>
                  <a:srgbClr val="FFFFFF"/>
                </a:solidFill>
                <a:latin typeface="+mj-lt"/>
                <a:ea typeface="+mj-ea"/>
                <a:cs typeface="+mj-cs"/>
              </a:rPr>
            </a:br>
            <a:br>
              <a:rPr lang="en-US" sz="2800" b="1" kern="1200" dirty="0">
                <a:solidFill>
                  <a:srgbClr val="FFFFFF"/>
                </a:solidFill>
                <a:latin typeface="+mj-lt"/>
                <a:ea typeface="+mj-ea"/>
                <a:cs typeface="+mj-cs"/>
              </a:rPr>
            </a:br>
            <a:br>
              <a:rPr lang="en-US" sz="2800" b="0" i="0" kern="1200" dirty="0">
                <a:solidFill>
                  <a:srgbClr val="FFFFFF"/>
                </a:solidFill>
                <a:effectLst/>
                <a:latin typeface="+mj-lt"/>
                <a:ea typeface="+mj-ea"/>
                <a:cs typeface="+mj-cs"/>
              </a:rPr>
            </a:br>
            <a:br>
              <a:rPr lang="en-US" sz="2800" b="0" i="0" kern="1200" dirty="0">
                <a:solidFill>
                  <a:srgbClr val="FFFFFF"/>
                </a:solidFill>
                <a:effectLst/>
                <a:latin typeface="+mj-lt"/>
                <a:ea typeface="+mj-ea"/>
                <a:cs typeface="+mj-cs"/>
              </a:rPr>
            </a:br>
            <a:endParaRPr lang="en-US" sz="2800" b="1" kern="1200" dirty="0">
              <a:solidFill>
                <a:srgbClr val="FFFFFF"/>
              </a:solidFill>
              <a:latin typeface="+mj-lt"/>
              <a:ea typeface="+mj-ea"/>
              <a:cs typeface="+mj-cs"/>
            </a:endParaRPr>
          </a:p>
        </p:txBody>
      </p:sp>
      <p:pic>
        <p:nvPicPr>
          <p:cNvPr id="3" name="Picture 2" descr="A diagram of work together&#10;&#10;AI-generated content may be incorrect.">
            <a:extLst>
              <a:ext uri="{FF2B5EF4-FFF2-40B4-BE49-F238E27FC236}">
                <a16:creationId xmlns:a16="http://schemas.microsoft.com/office/drawing/2014/main" id="{DC269F90-820A-D0AA-8BD1-163C2240524E}"/>
              </a:ext>
            </a:extLst>
          </p:cNvPr>
          <p:cNvPicPr>
            <a:picLocks noChangeAspect="1"/>
          </p:cNvPicPr>
          <p:nvPr/>
        </p:nvPicPr>
        <p:blipFill>
          <a:blip r:embed="rId3"/>
          <a:stretch>
            <a:fillRect/>
          </a:stretch>
        </p:blipFill>
        <p:spPr>
          <a:xfrm>
            <a:off x="4502428" y="1017407"/>
            <a:ext cx="7225748" cy="4823186"/>
          </a:xfrm>
          <a:prstGeom prst="rect">
            <a:avLst/>
          </a:prstGeom>
        </p:spPr>
      </p:pic>
      <p:pic>
        <p:nvPicPr>
          <p:cNvPr id="5" name="Picture 4">
            <a:extLst>
              <a:ext uri="{FF2B5EF4-FFF2-40B4-BE49-F238E27FC236}">
                <a16:creationId xmlns:a16="http://schemas.microsoft.com/office/drawing/2014/main" id="{8DC0E6D2-8509-BF76-7204-B7BA98212D1E}"/>
              </a:ext>
            </a:extLst>
          </p:cNvPr>
          <p:cNvPicPr>
            <a:picLocks noChangeAspect="1"/>
          </p:cNvPicPr>
          <p:nvPr/>
        </p:nvPicPr>
        <p:blipFill>
          <a:blip r:embed="rId4"/>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8602E042-3B5E-FAB9-F52D-DC4DD86C5F14}"/>
              </a:ext>
            </a:extLst>
          </p:cNvPr>
          <p:cNvPicPr>
            <a:picLocks noChangeAspect="1"/>
          </p:cNvPicPr>
          <p:nvPr/>
        </p:nvPicPr>
        <p:blipFill>
          <a:blip r:embed="rId5"/>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371011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38AF2C-F26E-5DA7-F23D-8DE616CB4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3135D-A3D2-7818-4055-552F217A6930}"/>
              </a:ext>
            </a:extLst>
          </p:cNvPr>
          <p:cNvSpPr>
            <a:spLocks noGrp="1"/>
          </p:cNvSpPr>
          <p:nvPr>
            <p:ph type="title"/>
          </p:nvPr>
        </p:nvSpPr>
        <p:spPr>
          <a:xfrm>
            <a:off x="838200" y="365125"/>
            <a:ext cx="10515600" cy="1325563"/>
          </a:xfrm>
        </p:spPr>
        <p:txBody>
          <a:bodyPr rtlCol="0" anchor="ctr">
            <a:normAutofit/>
          </a:bodyPr>
          <a:lstStyle/>
          <a:p>
            <a:pPr rtl="0"/>
            <a:r>
              <a:rPr lang="en-GB" sz="4000" dirty="0">
                <a:solidFill>
                  <a:schemeClr val="accent4">
                    <a:lumMod val="50000"/>
                  </a:schemeClr>
                </a:solidFill>
              </a:rPr>
              <a:t>Welcome &amp; Purpose of Today</a:t>
            </a:r>
          </a:p>
        </p:txBody>
      </p:sp>
      <p:sp>
        <p:nvSpPr>
          <p:cNvPr id="7" name="Content Placeholder 6">
            <a:extLst>
              <a:ext uri="{FF2B5EF4-FFF2-40B4-BE49-F238E27FC236}">
                <a16:creationId xmlns:a16="http://schemas.microsoft.com/office/drawing/2014/main" id="{080E1B7C-819B-8FF5-7F21-40AFD591EDCD}"/>
              </a:ext>
            </a:extLst>
          </p:cNvPr>
          <p:cNvSpPr>
            <a:spLocks noGrp="1"/>
          </p:cNvSpPr>
          <p:nvPr>
            <p:ph sz="half" idx="1"/>
          </p:nvPr>
        </p:nvSpPr>
        <p:spPr>
          <a:xfrm>
            <a:off x="838200" y="1825625"/>
            <a:ext cx="5181600" cy="4351338"/>
          </a:xfrm>
        </p:spPr>
        <p:txBody>
          <a:bodyPr>
            <a:normAutofit/>
          </a:bodyPr>
          <a:lstStyle/>
          <a:p>
            <a:pPr marL="228600" marR="0" lvl="0" indent="-228600" defTabSz="914400" rtl="0" eaLnBrk="1" fontAlgn="auto" latinLnBrk="0" hangingPunct="1">
              <a:spcBef>
                <a:spcPts val="2400"/>
              </a:spcBef>
              <a:spcAft>
                <a:spcPts val="0"/>
              </a:spcAft>
              <a:buClrTx/>
              <a:buSzTx/>
              <a:buFont typeface="Arial" panose="020B0604020202020204" pitchFamily="34" charset="0"/>
              <a:buChar char="•"/>
              <a:tabLst/>
              <a:defRPr/>
            </a:pPr>
            <a:r>
              <a:rPr lang="en-GB" sz="2000" dirty="0"/>
              <a:t>Ensuring that every child has the opportunity to thrive, irrespective of their background or circumstances, is not only our professional mission but a moral imperative we all share.</a:t>
            </a:r>
          </a:p>
          <a:p>
            <a:pPr marL="228600" marR="0" lvl="0" indent="-228600" defTabSz="914400" rtl="0" eaLnBrk="1" fontAlgn="auto" latinLnBrk="0" hangingPunct="1">
              <a:spcBef>
                <a:spcPts val="2400"/>
              </a:spcBef>
              <a:spcAft>
                <a:spcPts val="0"/>
              </a:spcAft>
              <a:buClrTx/>
              <a:buSzTx/>
              <a:buFont typeface="Arial" panose="020B0604020202020204" pitchFamily="34" charset="0"/>
              <a:buChar char="•"/>
              <a:tabLst/>
              <a:defRPr/>
            </a:pPr>
            <a:r>
              <a:rPr lang="en-GB" sz="2000" dirty="0"/>
              <a:t>In the Eastern Region, we understand that achieving this goal requires collaborative effort.</a:t>
            </a:r>
          </a:p>
          <a:p>
            <a:pPr marL="228600" marR="0" lvl="0" indent="-228600" defTabSz="914400" rtl="0" eaLnBrk="1" fontAlgn="auto" latinLnBrk="0" hangingPunct="1">
              <a:spcBef>
                <a:spcPts val="2400"/>
              </a:spcBef>
              <a:spcAft>
                <a:spcPts val="0"/>
              </a:spcAft>
              <a:buClrTx/>
              <a:buSzTx/>
              <a:buFont typeface="Arial" panose="020B0604020202020204" pitchFamily="34" charset="0"/>
              <a:buChar char="•"/>
              <a:tabLst/>
              <a:defRPr/>
            </a:pPr>
            <a:r>
              <a:rPr lang="en-GB" sz="2000" dirty="0"/>
              <a:t>Today is dedicated to fostering connections, enhancing communication, and building upon our collective work to ensure all our children in the East have the best opportunities. </a:t>
            </a:r>
          </a:p>
        </p:txBody>
      </p:sp>
      <p:pic>
        <p:nvPicPr>
          <p:cNvPr id="4" name="Picture 3" descr="A group of people pushing a puzzle piece">
            <a:extLst>
              <a:ext uri="{FF2B5EF4-FFF2-40B4-BE49-F238E27FC236}">
                <a16:creationId xmlns:a16="http://schemas.microsoft.com/office/drawing/2014/main" id="{C3C33868-6E51-AF0C-7F39-8719B75C07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833" r="16740" b="-2"/>
          <a:stretch>
            <a:fillRect/>
          </a:stretch>
        </p:blipFill>
        <p:spPr>
          <a:xfrm>
            <a:off x="6172200" y="1825625"/>
            <a:ext cx="5181600" cy="4351338"/>
          </a:xfrm>
          <a:prstGeom prst="rect">
            <a:avLst/>
          </a:prstGeom>
          <a:noFill/>
        </p:spPr>
      </p:pic>
      <p:pic>
        <p:nvPicPr>
          <p:cNvPr id="3" name="Picture 2">
            <a:extLst>
              <a:ext uri="{FF2B5EF4-FFF2-40B4-BE49-F238E27FC236}">
                <a16:creationId xmlns:a16="http://schemas.microsoft.com/office/drawing/2014/main" id="{873D7D92-65D9-DE40-3BCB-311B06123497}"/>
              </a:ext>
            </a:extLst>
          </p:cNvPr>
          <p:cNvPicPr>
            <a:picLocks noChangeAspect="1"/>
          </p:cNvPicPr>
          <p:nvPr/>
        </p:nvPicPr>
        <p:blipFill>
          <a:blip r:embed="rId5"/>
          <a:stretch>
            <a:fillRect/>
          </a:stretch>
        </p:blipFill>
        <p:spPr>
          <a:xfrm>
            <a:off x="10670010" y="0"/>
            <a:ext cx="1341236" cy="1341236"/>
          </a:xfrm>
          <a:prstGeom prst="rect">
            <a:avLst/>
          </a:prstGeom>
        </p:spPr>
      </p:pic>
      <p:pic>
        <p:nvPicPr>
          <p:cNvPr id="8" name="Picture 7">
            <a:extLst>
              <a:ext uri="{FF2B5EF4-FFF2-40B4-BE49-F238E27FC236}">
                <a16:creationId xmlns:a16="http://schemas.microsoft.com/office/drawing/2014/main" id="{F1FF9173-75B8-27BE-D622-1CDBDAF66C6E}"/>
              </a:ext>
            </a:extLst>
          </p:cNvPr>
          <p:cNvPicPr>
            <a:picLocks noChangeAspect="1"/>
          </p:cNvPicPr>
          <p:nvPr/>
        </p:nvPicPr>
        <p:blipFill>
          <a:blip r:embed="rId6"/>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248505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72F0-8348-2AAA-7E80-CB2F844465FD}"/>
              </a:ext>
            </a:extLst>
          </p:cNvPr>
          <p:cNvSpPr>
            <a:spLocks noGrp="1"/>
          </p:cNvSpPr>
          <p:nvPr>
            <p:ph type="title"/>
          </p:nvPr>
        </p:nvSpPr>
        <p:spPr>
          <a:xfrm>
            <a:off x="838200" y="620742"/>
            <a:ext cx="10515600" cy="1325563"/>
          </a:xfrm>
        </p:spPr>
        <p:txBody>
          <a:bodyPr vert="horz" lIns="91440" tIns="45720" rIns="91440" bIns="45720" rtlCol="0" anchor="ctr">
            <a:normAutofit/>
          </a:bodyPr>
          <a:lstStyle/>
          <a:p>
            <a:r>
              <a:rPr lang="en-US" kern="1200" dirty="0">
                <a:solidFill>
                  <a:srgbClr val="FFFFFF"/>
                </a:solidFill>
                <a:latin typeface="Baloo Thambi 2 ExtraBold" panose="020B0604020202020204" charset="0"/>
                <a:cs typeface="Baloo Thambi 2 ExtraBold" panose="020B0604020202020204" charset="0"/>
              </a:rPr>
              <a:t>Exercise 2 : Creating better links.</a:t>
            </a:r>
          </a:p>
        </p:txBody>
      </p:sp>
      <p:sp>
        <p:nvSpPr>
          <p:cNvPr id="3" name="Content Placeholder 2">
            <a:extLst>
              <a:ext uri="{FF2B5EF4-FFF2-40B4-BE49-F238E27FC236}">
                <a16:creationId xmlns:a16="http://schemas.microsoft.com/office/drawing/2014/main" id="{A678DCE2-DCA9-91CB-B216-1C3674AF9200}"/>
              </a:ext>
            </a:extLst>
          </p:cNvPr>
          <p:cNvSpPr>
            <a:spLocks noGrp="1"/>
          </p:cNvSpPr>
          <p:nvPr>
            <p:ph idx="1"/>
          </p:nvPr>
        </p:nvSpPr>
        <p:spPr>
          <a:xfrm>
            <a:off x="838200" y="2266345"/>
            <a:ext cx="5097780" cy="3910617"/>
          </a:xfrm>
        </p:spPr>
        <p:txBody>
          <a:bodyPr vert="horz" lIns="91440" tIns="45720" rIns="91440" bIns="45720" rtlCol="0" anchor="t">
            <a:normAutofit/>
          </a:bodyPr>
          <a:lstStyle/>
          <a:p>
            <a:r>
              <a:rPr lang="en-US" sz="1900" b="1" dirty="0">
                <a:solidFill>
                  <a:srgbClr val="FFFFFF"/>
                </a:solidFill>
                <a:latin typeface="Baloo Thambi 2 ExtraBold" panose="020B0604020202020204" charset="0"/>
                <a:cs typeface="Baloo Thambi 2 ExtraBold" panose="020B0604020202020204" charset="0"/>
              </a:rPr>
              <a:t>Objective:</a:t>
            </a:r>
            <a:br>
              <a:rPr lang="en-US" sz="1900" b="1" dirty="0">
                <a:latin typeface="Baloo Thambi 2 ExtraBold" panose="020B0604020202020204" charset="0"/>
                <a:cs typeface="Baloo Thambi 2 ExtraBold" panose="020B0604020202020204" charset="0"/>
              </a:rPr>
            </a:br>
            <a:r>
              <a:rPr lang="en-US" sz="1900" b="1" dirty="0">
                <a:solidFill>
                  <a:srgbClr val="FFFFFF"/>
                </a:solidFill>
                <a:latin typeface="Baloo Thambi 2 ExtraBold" panose="020B0604020202020204" charset="0"/>
                <a:cs typeface="Baloo Thambi 2 ExtraBold" panose="020B0604020202020204" charset="0"/>
              </a:rPr>
              <a:t>In your table groups, please discuss and describe what </a:t>
            </a:r>
            <a:r>
              <a:rPr lang="en-US" sz="1900" b="1" i="1" dirty="0">
                <a:solidFill>
                  <a:srgbClr val="FFFFFF"/>
                </a:solidFill>
                <a:latin typeface="Baloo Thambi 2 ExtraBold" panose="020B0604020202020204" charset="0"/>
                <a:cs typeface="Baloo Thambi 2 ExtraBold" panose="020B0604020202020204" charset="0"/>
              </a:rPr>
              <a:t>“better links”</a:t>
            </a:r>
            <a:r>
              <a:rPr lang="en-US" sz="1900" b="1" dirty="0">
                <a:solidFill>
                  <a:srgbClr val="FFFFFF"/>
                </a:solidFill>
                <a:latin typeface="Baloo Thambi 2 ExtraBold" panose="020B0604020202020204" charset="0"/>
                <a:cs typeface="Baloo Thambi 2 ExtraBold" panose="020B0604020202020204" charset="0"/>
              </a:rPr>
              <a:t> mean to you in the following areas:</a:t>
            </a:r>
            <a:endParaRPr lang="en-US" sz="1900" dirty="0">
              <a:solidFill>
                <a:srgbClr val="FFFFFF"/>
              </a:solidFill>
              <a:latin typeface="Baloo Thambi 2 ExtraBold" panose="020B0604020202020204" charset="0"/>
              <a:cs typeface="Baloo Thambi 2 ExtraBold" panose="020B0604020202020204" charset="0"/>
            </a:endParaRPr>
          </a:p>
          <a:p>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Focus Areas</a:t>
            </a:r>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Communication with commissioners</a:t>
            </a:r>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Communication with social workers</a:t>
            </a:r>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Communication with operational teams</a:t>
            </a:r>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Training and events</a:t>
            </a:r>
            <a:endParaRPr lang="en-US" sz="1900" dirty="0">
              <a:solidFill>
                <a:srgbClr val="FFFFFF"/>
              </a:solidFill>
              <a:latin typeface="Baloo Thambi 2 ExtraBold" panose="020B0604020202020204" charset="0"/>
              <a:cs typeface="Baloo Thambi 2 ExtraBold" panose="020B0604020202020204" charset="0"/>
            </a:endParaRPr>
          </a:p>
          <a:p>
            <a:r>
              <a:rPr lang="en-US" sz="1900" b="1" dirty="0">
                <a:solidFill>
                  <a:srgbClr val="FFFFFF"/>
                </a:solidFill>
                <a:latin typeface="Baloo Thambi 2 ExtraBold" panose="020B0604020202020204" charset="0"/>
                <a:cs typeface="Baloo Thambi 2 ExtraBold" panose="020B0604020202020204" charset="0"/>
              </a:rPr>
              <a:t>Any other areas you feel are important</a:t>
            </a:r>
            <a:endParaRPr lang="en-US" sz="1900" dirty="0">
              <a:solidFill>
                <a:srgbClr val="FFFFFF"/>
              </a:solidFill>
              <a:latin typeface="Baloo Thambi 2 ExtraBold" panose="020B0604020202020204" charset="0"/>
              <a:cs typeface="Baloo Thambi 2 ExtraBold" panose="020B0604020202020204" charset="0"/>
            </a:endParaRPr>
          </a:p>
          <a:p>
            <a:pPr marL="0"/>
            <a:endParaRPr lang="en-US" sz="1900" dirty="0">
              <a:solidFill>
                <a:srgbClr val="FFFFFF"/>
              </a:solidFill>
            </a:endParaRPr>
          </a:p>
        </p:txBody>
      </p:sp>
      <p:sp>
        <p:nvSpPr>
          <p:cNvPr id="5" name="TextBox 4">
            <a:extLst>
              <a:ext uri="{FF2B5EF4-FFF2-40B4-BE49-F238E27FC236}">
                <a16:creationId xmlns:a16="http://schemas.microsoft.com/office/drawing/2014/main" id="{65CCCDB0-5C0A-5F0F-42CA-36FE56D8A837}"/>
              </a:ext>
            </a:extLst>
          </p:cNvPr>
          <p:cNvSpPr txBox="1"/>
          <p:nvPr/>
        </p:nvSpPr>
        <p:spPr>
          <a:xfrm>
            <a:off x="6289881" y="2266346"/>
            <a:ext cx="5097780" cy="3464604"/>
          </a:xfrm>
          <a:prstGeom prst="rect">
            <a:avLst/>
          </a:prstGeom>
          <a:ln>
            <a:solidFill>
              <a:schemeClr val="bg2"/>
            </a:solidFill>
          </a:ln>
        </p:spPr>
        <p:txBody>
          <a:bodyPr vert="horz" lIns="91440" tIns="45720" rIns="91440" bIns="45720" rtlCol="0" anchor="t">
            <a:normAutofit/>
          </a:bodyPr>
          <a:lstStyle/>
          <a:p>
            <a:pPr>
              <a:lnSpc>
                <a:spcPct val="90000"/>
              </a:lnSpc>
              <a:spcAft>
                <a:spcPts val="600"/>
              </a:spcAft>
            </a:pPr>
            <a:r>
              <a:rPr lang="en-US" sz="2400" i="1" dirty="0">
                <a:solidFill>
                  <a:srgbClr val="FFFFFF"/>
                </a:solidFill>
                <a:latin typeface="Baloo Thambi 2 ExtraBold" panose="020B0604020202020204" charset="0"/>
                <a:cs typeface="Baloo Thambi 2 ExtraBold" panose="020B0604020202020204" charset="0"/>
              </a:rPr>
              <a:t>At our last event, you mentioned wanting stronger connections with your local authority. Let’s take this opportunity to explore what improvements we could make together. Are there specific actions we can identify and take forward to strengthen those links?</a:t>
            </a:r>
          </a:p>
        </p:txBody>
      </p:sp>
      <p:pic>
        <p:nvPicPr>
          <p:cNvPr id="6" name="Picture 5">
            <a:extLst>
              <a:ext uri="{FF2B5EF4-FFF2-40B4-BE49-F238E27FC236}">
                <a16:creationId xmlns:a16="http://schemas.microsoft.com/office/drawing/2014/main" id="{FA030288-D6D9-9ECC-F5D6-B6A0B7BAABFC}"/>
              </a:ext>
            </a:extLst>
          </p:cNvPr>
          <p:cNvPicPr>
            <a:picLocks noChangeAspect="1"/>
          </p:cNvPicPr>
          <p:nvPr/>
        </p:nvPicPr>
        <p:blipFill>
          <a:blip r:embed="rId2"/>
          <a:stretch>
            <a:fillRect/>
          </a:stretch>
        </p:blipFill>
        <p:spPr>
          <a:xfrm>
            <a:off x="10670010" y="0"/>
            <a:ext cx="1341236" cy="1341236"/>
          </a:xfrm>
          <a:prstGeom prst="rect">
            <a:avLst/>
          </a:prstGeom>
        </p:spPr>
      </p:pic>
      <p:pic>
        <p:nvPicPr>
          <p:cNvPr id="8" name="Picture 7" descr="A green arrow with black text&#10;&#10;AI-generated content may be incorrect.">
            <a:extLst>
              <a:ext uri="{FF2B5EF4-FFF2-40B4-BE49-F238E27FC236}">
                <a16:creationId xmlns:a16="http://schemas.microsoft.com/office/drawing/2014/main" id="{20987E87-FD23-A57E-EFC9-A2BF4AD8C3C9}"/>
              </a:ext>
            </a:extLst>
          </p:cNvPr>
          <p:cNvPicPr>
            <a:picLocks noChangeAspect="1"/>
          </p:cNvPicPr>
          <p:nvPr/>
        </p:nvPicPr>
        <p:blipFill>
          <a:blip r:embed="rId3"/>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40420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EAE1B73-BD76-965E-8804-E58396555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AB3CA-9072-2118-2B76-0656F5C4B592}"/>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b="1" kern="1200" dirty="0">
                <a:solidFill>
                  <a:schemeClr val="accent4">
                    <a:lumMod val="50000"/>
                  </a:schemeClr>
                </a:solidFill>
                <a:latin typeface="Baloo Thambi 2 ExtraBold" panose="020B0604020202020204" charset="0"/>
                <a:cs typeface="Baloo Thambi 2 ExtraBold" panose="020B0604020202020204" charset="0"/>
              </a:rPr>
              <a:t>Creating Better Links</a:t>
            </a:r>
            <a:r>
              <a:rPr lang="en-US" b="1" dirty="0">
                <a:solidFill>
                  <a:schemeClr val="accent4">
                    <a:lumMod val="50000"/>
                  </a:schemeClr>
                </a:solidFill>
                <a:latin typeface="Baloo Thambi 2 ExtraBold" panose="020B0604020202020204" charset="0"/>
                <a:cs typeface="Baloo Thambi 2 ExtraBold" panose="020B0604020202020204" charset="0"/>
              </a:rPr>
              <a:t> - </a:t>
            </a:r>
            <a:r>
              <a:rPr lang="en-US" b="1" kern="1200" dirty="0">
                <a:solidFill>
                  <a:schemeClr val="accent4">
                    <a:lumMod val="50000"/>
                  </a:schemeClr>
                </a:solidFill>
                <a:latin typeface="Baloo Thambi 2 ExtraBold" panose="020B0604020202020204" charset="0"/>
                <a:cs typeface="Baloo Thambi 2 ExtraBold" panose="020B0604020202020204" charset="0"/>
              </a:rPr>
              <a:t>Feedback &amp; discussion</a:t>
            </a:r>
            <a:br>
              <a:rPr lang="en-US" kern="1200" dirty="0">
                <a:solidFill>
                  <a:schemeClr val="accent4">
                    <a:lumMod val="50000"/>
                  </a:schemeClr>
                </a:solidFill>
                <a:latin typeface="Baloo Thambi 2 ExtraBold" panose="020B0604020202020204" charset="0"/>
                <a:cs typeface="Baloo Thambi 2 ExtraBold" panose="020B0604020202020204" charset="0"/>
              </a:rPr>
            </a:br>
            <a:br>
              <a:rPr lang="en-US" kern="1200" dirty="0"/>
            </a:br>
            <a:endParaRPr lang="en-US" b="1" kern="1200" dirty="0">
              <a:solidFill>
                <a:schemeClr val="tx1"/>
              </a:solidFill>
              <a:latin typeface="+mj-lt"/>
              <a:ea typeface="+mj-ea"/>
              <a:cs typeface="+mj-cs"/>
            </a:endParaRPr>
          </a:p>
        </p:txBody>
      </p:sp>
      <p:pic>
        <p:nvPicPr>
          <p:cNvPr id="10" name="Graphic 9" descr="Link">
            <a:extLst>
              <a:ext uri="{FF2B5EF4-FFF2-40B4-BE49-F238E27FC236}">
                <a16:creationId xmlns:a16="http://schemas.microsoft.com/office/drawing/2014/main" id="{C218BF2E-A3BD-624C-58F9-39D8EC4166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6253" y="957860"/>
            <a:ext cx="4942280" cy="4942280"/>
          </a:xfrm>
          <a:prstGeom prst="rect">
            <a:avLst/>
          </a:prstGeom>
        </p:spPr>
      </p:pic>
      <p:pic>
        <p:nvPicPr>
          <p:cNvPr id="5" name="Picture 4">
            <a:extLst>
              <a:ext uri="{FF2B5EF4-FFF2-40B4-BE49-F238E27FC236}">
                <a16:creationId xmlns:a16="http://schemas.microsoft.com/office/drawing/2014/main" id="{057A27D0-381E-59F8-4074-FF40BE5C7CF6}"/>
              </a:ext>
            </a:extLst>
          </p:cNvPr>
          <p:cNvPicPr>
            <a:picLocks noChangeAspect="1"/>
          </p:cNvPicPr>
          <p:nvPr/>
        </p:nvPicPr>
        <p:blipFill>
          <a:blip r:embed="rId5"/>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0C9D80AF-53F5-6AA0-CDB7-1CA786116E4A}"/>
              </a:ext>
            </a:extLst>
          </p:cNvPr>
          <p:cNvPicPr>
            <a:picLocks noChangeAspect="1"/>
          </p:cNvPicPr>
          <p:nvPr/>
        </p:nvPicPr>
        <p:blipFill>
          <a:blip r:embed="rId6"/>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39357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3F24AE-4EA3-264D-BB20-5CE3DD715998}"/>
              </a:ext>
            </a:extLst>
          </p:cNvPr>
          <p:cNvPicPr>
            <a:picLocks noChangeAspect="1"/>
          </p:cNvPicPr>
          <p:nvPr/>
        </p:nvPicPr>
        <p:blipFill rotWithShape="1">
          <a:blip r:embed="rId3">
            <a:extLst>
              <a:ext uri="{28A0092B-C50C-407E-A947-70E740481C1C}">
                <a14:useLocalDpi xmlns:a14="http://schemas.microsoft.com/office/drawing/2010/main" val="0"/>
              </a:ext>
            </a:extLst>
          </a:blip>
          <a:srcRect l="-18026" r="18026"/>
          <a:stretch/>
        </p:blipFill>
        <p:spPr>
          <a:xfrm>
            <a:off x="1891706" y="0"/>
            <a:ext cx="10300294" cy="6866863"/>
          </a:xfrm>
          <a:prstGeom prst="rect">
            <a:avLst/>
          </a:prstGeom>
        </p:spPr>
      </p:pic>
      <p:sp>
        <p:nvSpPr>
          <p:cNvPr id="10" name="Oval 9">
            <a:extLst>
              <a:ext uri="{FF2B5EF4-FFF2-40B4-BE49-F238E27FC236}">
                <a16:creationId xmlns:a16="http://schemas.microsoft.com/office/drawing/2014/main" id="{BF6F117B-5188-5B4C-9C4E-82BF2B3143D4}"/>
              </a:ext>
            </a:extLst>
          </p:cNvPr>
          <p:cNvSpPr/>
          <p:nvPr/>
        </p:nvSpPr>
        <p:spPr>
          <a:xfrm rot="963282">
            <a:off x="-2845997" y="-970380"/>
            <a:ext cx="11715262" cy="8719597"/>
          </a:xfrm>
          <a:prstGeom prst="ellipse">
            <a:avLst/>
          </a:prstGeom>
          <a:solidFill>
            <a:srgbClr val="009F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EA2B64-021D-2E44-B462-EF0FDA9474CA}"/>
              </a:ext>
            </a:extLst>
          </p:cNvPr>
          <p:cNvSpPr/>
          <p:nvPr/>
        </p:nvSpPr>
        <p:spPr>
          <a:xfrm rot="963282">
            <a:off x="-2850459" y="-742960"/>
            <a:ext cx="11489873" cy="86555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6915247-3E7C-AE40-A541-73C3A466DA5E}"/>
              </a:ext>
            </a:extLst>
          </p:cNvPr>
          <p:cNvGrpSpPr/>
          <p:nvPr/>
        </p:nvGrpSpPr>
        <p:grpSpPr>
          <a:xfrm>
            <a:off x="682662" y="2829605"/>
            <a:ext cx="8460452" cy="1724200"/>
            <a:chOff x="794247" y="2483614"/>
            <a:chExt cx="8460452" cy="1724200"/>
          </a:xfrm>
        </p:grpSpPr>
        <p:sp>
          <p:nvSpPr>
            <p:cNvPr id="13" name="Rectangle 12">
              <a:extLst>
                <a:ext uri="{FF2B5EF4-FFF2-40B4-BE49-F238E27FC236}">
                  <a16:creationId xmlns:a16="http://schemas.microsoft.com/office/drawing/2014/main" id="{C47CF6A4-6AAA-9042-BF73-7EA6D43BF2FF}"/>
                </a:ext>
              </a:extLst>
            </p:cNvPr>
            <p:cNvSpPr/>
            <p:nvPr/>
          </p:nvSpPr>
          <p:spPr>
            <a:xfrm>
              <a:off x="794247" y="2483614"/>
              <a:ext cx="8460452" cy="1323439"/>
            </a:xfrm>
            <a:prstGeom prst="rect">
              <a:avLst/>
            </a:prstGeom>
          </p:spPr>
          <p:txBody>
            <a:bodyPr wrap="square" lIns="91440" tIns="45720" rIns="91440" bIns="45720" anchor="t">
              <a:spAutoFit/>
            </a:bodyPr>
            <a:lstStyle/>
            <a:p>
              <a:r>
                <a:rPr lang="en-US" sz="4000" spc="-150" dirty="0">
                  <a:solidFill>
                    <a:schemeClr val="accent4">
                      <a:lumMod val="50000"/>
                    </a:schemeClr>
                  </a:solidFill>
                  <a:latin typeface="Baloo Thambi 2 ExtraBold" pitchFamily="2" charset="0"/>
                  <a:cs typeface="Baloo Thambi 2 ExtraBold" pitchFamily="2" charset="0"/>
                </a:rPr>
                <a:t>From competitive markets to </a:t>
              </a:r>
            </a:p>
            <a:p>
              <a:r>
                <a:rPr lang="en-US" sz="4000" spc="-150" dirty="0">
                  <a:solidFill>
                    <a:schemeClr val="accent4">
                      <a:lumMod val="50000"/>
                    </a:schemeClr>
                  </a:solidFill>
                  <a:latin typeface="Baloo Thambi 2 ExtraBold" pitchFamily="2" charset="0"/>
                  <a:cs typeface="Baloo Thambi 2 ExtraBold" pitchFamily="2" charset="0"/>
                </a:rPr>
                <a:t>caring collaboration</a:t>
              </a:r>
              <a:endParaRPr lang="en-US" dirty="0">
                <a:solidFill>
                  <a:schemeClr val="accent4">
                    <a:lumMod val="50000"/>
                  </a:schemeClr>
                </a:solidFill>
                <a:latin typeface="Baloo Thambi 2 ExtraBold" pitchFamily="2" charset="0"/>
                <a:cs typeface="Baloo Thambi 2 ExtraBold" pitchFamily="2" charset="0"/>
              </a:endParaRPr>
            </a:p>
          </p:txBody>
        </p:sp>
        <p:sp>
          <p:nvSpPr>
            <p:cNvPr id="14" name="Rectangle 13">
              <a:extLst>
                <a:ext uri="{FF2B5EF4-FFF2-40B4-BE49-F238E27FC236}">
                  <a16:creationId xmlns:a16="http://schemas.microsoft.com/office/drawing/2014/main" id="{B245EEB7-56EA-474F-ADD1-EB6328608F1A}"/>
                </a:ext>
              </a:extLst>
            </p:cNvPr>
            <p:cNvSpPr/>
            <p:nvPr/>
          </p:nvSpPr>
          <p:spPr>
            <a:xfrm>
              <a:off x="794247" y="3274225"/>
              <a:ext cx="5487971" cy="933589"/>
            </a:xfrm>
            <a:prstGeom prst="rect">
              <a:avLst/>
            </a:prstGeom>
          </p:spPr>
          <p:txBody>
            <a:bodyPr wrap="square">
              <a:spAutoFit/>
            </a:bodyPr>
            <a:lstStyle/>
            <a:p>
              <a:pPr>
                <a:spcAft>
                  <a:spcPts val="800"/>
                </a:spcAft>
              </a:pPr>
              <a:endParaRPr lang="en-GB" altLang="en-US" sz="2400" dirty="0">
                <a:solidFill>
                  <a:srgbClr val="009FE3"/>
                </a:solidFill>
              </a:endParaRPr>
            </a:p>
            <a:p>
              <a:pPr>
                <a:spcAft>
                  <a:spcPts val="800"/>
                </a:spcAft>
              </a:pPr>
              <a:endParaRPr lang="en-GB" sz="2400" dirty="0">
                <a:solidFill>
                  <a:srgbClr val="009FE3"/>
                </a:solidFill>
                <a:latin typeface="Calibri" panose="020F0502020204030204" pitchFamily="34" charset="0"/>
                <a:ea typeface="Calibri" panose="020F0502020204030204" pitchFamily="34" charset="0"/>
              </a:endParaRPr>
            </a:p>
          </p:txBody>
        </p:sp>
      </p:grpSp>
      <p:sp>
        <p:nvSpPr>
          <p:cNvPr id="2" name="TextBox 1">
            <a:extLst>
              <a:ext uri="{FF2B5EF4-FFF2-40B4-BE49-F238E27FC236}">
                <a16:creationId xmlns:a16="http://schemas.microsoft.com/office/drawing/2014/main" id="{987D8064-90FE-4ED9-B311-DB85C9013B4C}"/>
              </a:ext>
            </a:extLst>
          </p:cNvPr>
          <p:cNvSpPr txBox="1"/>
          <p:nvPr/>
        </p:nvSpPr>
        <p:spPr>
          <a:xfrm>
            <a:off x="682662" y="4354704"/>
            <a:ext cx="5812406" cy="1877437"/>
          </a:xfrm>
          <a:prstGeom prst="rect">
            <a:avLst/>
          </a:prstGeom>
          <a:noFill/>
        </p:spPr>
        <p:txBody>
          <a:bodyPr wrap="square" lIns="91440" tIns="45720" rIns="91440" bIns="45720" rtlCol="0" anchor="t">
            <a:spAutoFit/>
          </a:bodyPr>
          <a:lstStyle/>
          <a:p>
            <a:pPr>
              <a:spcAft>
                <a:spcPts val="800"/>
              </a:spcAft>
            </a:pPr>
            <a:r>
              <a:rPr lang="en-US" altLang="en-US" sz="2400" b="1" dirty="0">
                <a:solidFill>
                  <a:schemeClr val="accent4">
                    <a:lumMod val="50000"/>
                  </a:schemeClr>
                </a:solidFill>
                <a:latin typeface="Calibri"/>
                <a:cs typeface="Calibri"/>
              </a:rPr>
              <a:t>Kathy Evans</a:t>
            </a:r>
          </a:p>
          <a:p>
            <a:pPr>
              <a:spcAft>
                <a:spcPts val="800"/>
              </a:spcAft>
            </a:pPr>
            <a:r>
              <a:rPr lang="en-US" altLang="en-US" sz="2400" b="1" dirty="0">
                <a:solidFill>
                  <a:srgbClr val="009FE3"/>
                </a:solidFill>
                <a:latin typeface="Calibri"/>
                <a:cs typeface="Calibri"/>
              </a:rPr>
              <a:t>NYAS Director of Policy &amp; Influencing</a:t>
            </a:r>
          </a:p>
          <a:p>
            <a:pPr>
              <a:spcAft>
                <a:spcPts val="800"/>
              </a:spcAft>
            </a:pPr>
            <a:r>
              <a:rPr lang="en-US" altLang="en-US" sz="2400" b="1" dirty="0">
                <a:solidFill>
                  <a:srgbClr val="009FE3"/>
                </a:solidFill>
                <a:latin typeface="Calibri"/>
                <a:cs typeface="Calibri"/>
              </a:rPr>
              <a:t>Former CEO of Children England</a:t>
            </a:r>
          </a:p>
          <a:p>
            <a:pPr>
              <a:spcAft>
                <a:spcPts val="800"/>
              </a:spcAft>
            </a:pPr>
            <a:r>
              <a:rPr lang="en-US" altLang="en-US" sz="2400" b="1" dirty="0">
                <a:solidFill>
                  <a:srgbClr val="009FE3"/>
                </a:solidFill>
                <a:latin typeface="Calibri"/>
                <a:cs typeface="Calibri"/>
              </a:rPr>
              <a:t>Human Learning Systems Collaborative</a:t>
            </a:r>
            <a:endParaRPr lang="en-GB" altLang="en-US" sz="1800" dirty="0">
              <a:solidFill>
                <a:srgbClr val="009FE3"/>
              </a:solidFill>
            </a:endParaRPr>
          </a:p>
        </p:txBody>
      </p:sp>
      <p:pic>
        <p:nvPicPr>
          <p:cNvPr id="3" name="Picture 4">
            <a:extLst>
              <a:ext uri="{FF2B5EF4-FFF2-40B4-BE49-F238E27FC236}">
                <a16:creationId xmlns:a16="http://schemas.microsoft.com/office/drawing/2014/main" id="{20F0E21B-4D9C-B6F8-2774-237F5E373B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999" y="776588"/>
            <a:ext cx="2499591" cy="1356920"/>
          </a:xfrm>
          <a:prstGeom prst="rect">
            <a:avLst/>
          </a:prstGeom>
        </p:spPr>
      </p:pic>
      <p:sp>
        <p:nvSpPr>
          <p:cNvPr id="6" name="Slide Number Placeholder 5">
            <a:extLst>
              <a:ext uri="{FF2B5EF4-FFF2-40B4-BE49-F238E27FC236}">
                <a16:creationId xmlns:a16="http://schemas.microsoft.com/office/drawing/2014/main" id="{538F08DE-AA1E-A780-88EC-04CCA58E1F09}"/>
              </a:ext>
            </a:extLst>
          </p:cNvPr>
          <p:cNvSpPr>
            <a:spLocks noGrp="1"/>
          </p:cNvSpPr>
          <p:nvPr>
            <p:ph type="sldNum" sz="quarter" idx="12"/>
          </p:nvPr>
        </p:nvSpPr>
        <p:spPr/>
        <p:txBody>
          <a:bodyPr/>
          <a:lstStyle/>
          <a:p>
            <a:fld id="{2377E762-BB25-4DDF-92F3-831B95C4433F}" type="slidenum">
              <a:rPr lang="en-GB" smtClean="0"/>
              <a:t>42</a:t>
            </a:fld>
            <a:endParaRPr lang="en-GB" dirty="0"/>
          </a:p>
        </p:txBody>
      </p:sp>
      <p:sp>
        <p:nvSpPr>
          <p:cNvPr id="7" name="Date Placeholder 6">
            <a:extLst>
              <a:ext uri="{FF2B5EF4-FFF2-40B4-BE49-F238E27FC236}">
                <a16:creationId xmlns:a16="http://schemas.microsoft.com/office/drawing/2014/main" id="{B37731B1-A2EC-5219-4279-B36EEBF9153B}"/>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Tree>
    <p:extLst>
      <p:ext uri="{BB962C8B-B14F-4D97-AF65-F5344CB8AC3E}">
        <p14:creationId xmlns:p14="http://schemas.microsoft.com/office/powerpoint/2010/main" val="219057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79018A5-E43E-754E-208A-FD0F647CCBF4}"/>
              </a:ext>
            </a:extLst>
          </p:cNvPr>
          <p:cNvSpPr>
            <a:spLocks noGrp="1"/>
          </p:cNvSpPr>
          <p:nvPr>
            <p:ph type="title"/>
          </p:nvPr>
        </p:nvSpPr>
        <p:spPr>
          <a:xfrm>
            <a:off x="838200" y="558077"/>
            <a:ext cx="9969708" cy="1255973"/>
          </a:xfrm>
        </p:spPr>
        <p:txBody>
          <a:bodyPr/>
          <a:lstStyle/>
          <a:p>
            <a:r>
              <a:rPr lang="en-US" dirty="0">
                <a:solidFill>
                  <a:schemeClr val="accent6">
                    <a:lumMod val="50000"/>
                  </a:schemeClr>
                </a:solidFill>
              </a:rPr>
              <a:t>System change needs system thinking</a:t>
            </a:r>
          </a:p>
        </p:txBody>
      </p:sp>
      <p:pic>
        <p:nvPicPr>
          <p:cNvPr id="8" name="Content Placeholder 7" descr="A diagram of an iceberg">
            <a:extLst>
              <a:ext uri="{FF2B5EF4-FFF2-40B4-BE49-F238E27FC236}">
                <a16:creationId xmlns:a16="http://schemas.microsoft.com/office/drawing/2014/main" id="{694FDAEB-CF84-C057-7BF0-424FB3F5C4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138" y="1825625"/>
            <a:ext cx="7875724" cy="4351338"/>
          </a:xfrm>
          <a:noFill/>
        </p:spPr>
      </p:pic>
      <p:sp>
        <p:nvSpPr>
          <p:cNvPr id="4" name="Date Placeholder 3">
            <a:extLst>
              <a:ext uri="{FF2B5EF4-FFF2-40B4-BE49-F238E27FC236}">
                <a16:creationId xmlns:a16="http://schemas.microsoft.com/office/drawing/2014/main" id="{78930761-0B03-69DC-E576-402FE35E852B}"/>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GB"/>
              <a:t>For Internal Use Only</a:t>
            </a:r>
          </a:p>
        </p:txBody>
      </p:sp>
      <p:sp>
        <p:nvSpPr>
          <p:cNvPr id="5" name="Footer Placeholder 4">
            <a:extLst>
              <a:ext uri="{FF2B5EF4-FFF2-40B4-BE49-F238E27FC236}">
                <a16:creationId xmlns:a16="http://schemas.microsoft.com/office/drawing/2014/main" id="{E333C4D3-C3D2-C7B3-9F62-019D7307DAAE}"/>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E6DCA6BB-809D-16C0-BE3F-DEE52C2FAE3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43</a:t>
            </a:fld>
            <a:endParaRPr lang="en-GB"/>
          </a:p>
        </p:txBody>
      </p:sp>
    </p:spTree>
    <p:extLst>
      <p:ext uri="{BB962C8B-B14F-4D97-AF65-F5344CB8AC3E}">
        <p14:creationId xmlns:p14="http://schemas.microsoft.com/office/powerpoint/2010/main" val="1234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3BF37-070B-3954-1170-9A768920F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FC362-403E-EC96-E07A-0FE24D60356E}"/>
              </a:ext>
            </a:extLst>
          </p:cNvPr>
          <p:cNvSpPr>
            <a:spLocks noGrp="1"/>
          </p:cNvSpPr>
          <p:nvPr>
            <p:ph type="title"/>
          </p:nvPr>
        </p:nvSpPr>
        <p:spPr>
          <a:xfrm>
            <a:off x="838200" y="365125"/>
            <a:ext cx="10515600" cy="1325563"/>
          </a:xfrm>
        </p:spPr>
        <p:txBody>
          <a:bodyPr anchor="ctr">
            <a:normAutofit/>
          </a:bodyPr>
          <a:lstStyle/>
          <a:p>
            <a:r>
              <a:rPr lang="en-US" dirty="0">
                <a:solidFill>
                  <a:schemeClr val="accent6">
                    <a:lumMod val="50000"/>
                  </a:schemeClr>
                </a:solidFill>
              </a:rPr>
              <a:t>“I see systems…..”</a:t>
            </a:r>
            <a:endParaRPr lang="en-GB" dirty="0">
              <a:solidFill>
                <a:schemeClr val="accent6">
                  <a:lumMod val="50000"/>
                </a:schemeClr>
              </a:solidFill>
            </a:endParaRPr>
          </a:p>
        </p:txBody>
      </p:sp>
      <p:pic>
        <p:nvPicPr>
          <p:cNvPr id="10" name="Content Placeholder 9" descr="A diagram of a diagram">
            <a:extLst>
              <a:ext uri="{FF2B5EF4-FFF2-40B4-BE49-F238E27FC236}">
                <a16:creationId xmlns:a16="http://schemas.microsoft.com/office/drawing/2014/main" id="{FD80D8FF-C6F0-3E71-5B43-E3039E146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6957" y="1231684"/>
            <a:ext cx="6956981" cy="4945279"/>
          </a:xfrm>
          <a:noFill/>
        </p:spPr>
      </p:pic>
      <p:sp>
        <p:nvSpPr>
          <p:cNvPr id="4" name="Date Placeholder 3">
            <a:extLst>
              <a:ext uri="{FF2B5EF4-FFF2-40B4-BE49-F238E27FC236}">
                <a16:creationId xmlns:a16="http://schemas.microsoft.com/office/drawing/2014/main" id="{FEA9403D-FEEC-66F3-EF54-3359B48A178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p:txBody>
      </p:sp>
      <p:sp>
        <p:nvSpPr>
          <p:cNvPr id="5" name="Footer Placeholder 4">
            <a:extLst>
              <a:ext uri="{FF2B5EF4-FFF2-40B4-BE49-F238E27FC236}">
                <a16:creationId xmlns:a16="http://schemas.microsoft.com/office/drawing/2014/main" id="{C9EF6568-1106-6E6E-FB5C-B991DA779828}"/>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094D8B4F-87C1-BA12-F01A-9388BEAB238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44</a:t>
            </a:fld>
            <a:endParaRPr lang="en-GB"/>
          </a:p>
        </p:txBody>
      </p:sp>
    </p:spTree>
    <p:extLst>
      <p:ext uri="{BB962C8B-B14F-4D97-AF65-F5344CB8AC3E}">
        <p14:creationId xmlns:p14="http://schemas.microsoft.com/office/powerpoint/2010/main" val="284054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C87D1-C784-A827-FFFF-88BFE7C302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5B288-B334-92B1-5B06-F4A0F22F12FF}"/>
              </a:ext>
            </a:extLst>
          </p:cNvPr>
          <p:cNvSpPr>
            <a:spLocks noGrp="1"/>
          </p:cNvSpPr>
          <p:nvPr>
            <p:ph type="title"/>
          </p:nvPr>
        </p:nvSpPr>
        <p:spPr/>
        <p:txBody>
          <a:bodyPr/>
          <a:lstStyle/>
          <a:p>
            <a:r>
              <a:rPr lang="en-US" dirty="0">
                <a:solidFill>
                  <a:schemeClr val="accent6">
                    <a:lumMod val="50000"/>
                  </a:schemeClr>
                </a:solidFill>
              </a:rPr>
              <a:t>“I see systems…..”</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29EFC8C5-A042-F041-66F1-51447381BF4E}"/>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D57C4B29-C86E-CD04-98C3-B8E5A79CCE82}"/>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62F0DFAC-5655-E330-55E5-7128292B8877}"/>
              </a:ext>
            </a:extLst>
          </p:cNvPr>
          <p:cNvSpPr>
            <a:spLocks noGrp="1"/>
          </p:cNvSpPr>
          <p:nvPr>
            <p:ph type="sldNum" sz="quarter" idx="12"/>
          </p:nvPr>
        </p:nvSpPr>
        <p:spPr/>
        <p:txBody>
          <a:bodyPr/>
          <a:lstStyle/>
          <a:p>
            <a:fld id="{2377E762-BB25-4DDF-92F3-831B95C4433F}" type="slidenum">
              <a:rPr lang="en-GB" smtClean="0"/>
              <a:pPr/>
              <a:t>45</a:t>
            </a:fld>
            <a:endParaRPr lang="en-GB" dirty="0"/>
          </a:p>
        </p:txBody>
      </p:sp>
      <p:pic>
        <p:nvPicPr>
          <p:cNvPr id="10" name="Content Placeholder 9" descr="A diagram of a diagram of a diagram&#10;&#10;AI-generated content may be incorrect.">
            <a:extLst>
              <a:ext uri="{FF2B5EF4-FFF2-40B4-BE49-F238E27FC236}">
                <a16:creationId xmlns:a16="http://schemas.microsoft.com/office/drawing/2014/main" id="{C2B98C48-078D-B9B9-74E6-BC204BD49D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7966" y="1187669"/>
            <a:ext cx="6781168" cy="4926231"/>
          </a:xfrm>
        </p:spPr>
      </p:pic>
    </p:spTree>
    <p:extLst>
      <p:ext uri="{BB962C8B-B14F-4D97-AF65-F5344CB8AC3E}">
        <p14:creationId xmlns:p14="http://schemas.microsoft.com/office/powerpoint/2010/main" val="216612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98937-4814-9381-BFD3-3E3438F08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2CA8A-822B-CB91-9059-DB68C342D1C0}"/>
              </a:ext>
            </a:extLst>
          </p:cNvPr>
          <p:cNvSpPr>
            <a:spLocks noGrp="1"/>
          </p:cNvSpPr>
          <p:nvPr>
            <p:ph type="title"/>
          </p:nvPr>
        </p:nvSpPr>
        <p:spPr/>
        <p:txBody>
          <a:bodyPr/>
          <a:lstStyle/>
          <a:p>
            <a:r>
              <a:rPr lang="en-US" dirty="0">
                <a:solidFill>
                  <a:schemeClr val="accent6">
                    <a:lumMod val="50000"/>
                  </a:schemeClr>
                </a:solidFill>
              </a:rPr>
              <a:t>“I see systems…..”</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74AA3A2E-AAE6-6CD8-76A6-277699616048}"/>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A2298E3D-2B8F-7102-0E4D-A9494C35B9C7}"/>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4D8DBE30-CF4D-EB6A-A245-C1BE20BF5499}"/>
              </a:ext>
            </a:extLst>
          </p:cNvPr>
          <p:cNvSpPr>
            <a:spLocks noGrp="1"/>
          </p:cNvSpPr>
          <p:nvPr>
            <p:ph type="sldNum" sz="quarter" idx="12"/>
          </p:nvPr>
        </p:nvSpPr>
        <p:spPr/>
        <p:txBody>
          <a:bodyPr/>
          <a:lstStyle/>
          <a:p>
            <a:fld id="{2377E762-BB25-4DDF-92F3-831B95C4433F}" type="slidenum">
              <a:rPr lang="en-GB" smtClean="0"/>
              <a:pPr/>
              <a:t>46</a:t>
            </a:fld>
            <a:endParaRPr lang="en-GB" dirty="0"/>
          </a:p>
        </p:txBody>
      </p:sp>
      <p:pic>
        <p:nvPicPr>
          <p:cNvPr id="10" name="Content Placeholder 9" descr="A hot air balloon with people in it">
            <a:extLst>
              <a:ext uri="{FF2B5EF4-FFF2-40B4-BE49-F238E27FC236}">
                <a16:creationId xmlns:a16="http://schemas.microsoft.com/office/drawing/2014/main" id="{DCF55C79-8E7A-2554-D396-47BA43D220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704" y="1376314"/>
            <a:ext cx="6281600" cy="4819503"/>
          </a:xfrm>
        </p:spPr>
      </p:pic>
    </p:spTree>
    <p:extLst>
      <p:ext uri="{BB962C8B-B14F-4D97-AF65-F5344CB8AC3E}">
        <p14:creationId xmlns:p14="http://schemas.microsoft.com/office/powerpoint/2010/main" val="40806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DFC45-43E2-3D84-6FCC-91485E43C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E3B76-E35C-0422-452C-B74DA6D6D608}"/>
              </a:ext>
            </a:extLst>
          </p:cNvPr>
          <p:cNvSpPr>
            <a:spLocks noGrp="1"/>
          </p:cNvSpPr>
          <p:nvPr>
            <p:ph type="title"/>
          </p:nvPr>
        </p:nvSpPr>
        <p:spPr/>
        <p:txBody>
          <a:bodyPr/>
          <a:lstStyle/>
          <a:p>
            <a:r>
              <a:rPr lang="en-US" dirty="0">
                <a:solidFill>
                  <a:schemeClr val="accent6">
                    <a:lumMod val="50000"/>
                  </a:schemeClr>
                </a:solidFill>
              </a:rPr>
              <a:t>“I see systems…..”</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05DB8FD5-22F3-577A-1267-6A573A78929C}"/>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4A744A30-BA6C-DE91-824E-0D535079097B}"/>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E411F7BD-2E6A-B0B3-DAB0-21AF5B15624A}"/>
              </a:ext>
            </a:extLst>
          </p:cNvPr>
          <p:cNvSpPr>
            <a:spLocks noGrp="1"/>
          </p:cNvSpPr>
          <p:nvPr>
            <p:ph type="sldNum" sz="quarter" idx="12"/>
          </p:nvPr>
        </p:nvSpPr>
        <p:spPr/>
        <p:txBody>
          <a:bodyPr/>
          <a:lstStyle/>
          <a:p>
            <a:fld id="{2377E762-BB25-4DDF-92F3-831B95C4433F}" type="slidenum">
              <a:rPr lang="en-GB" smtClean="0"/>
              <a:pPr/>
              <a:t>47</a:t>
            </a:fld>
            <a:endParaRPr lang="en-GB" dirty="0"/>
          </a:p>
        </p:txBody>
      </p:sp>
      <p:pic>
        <p:nvPicPr>
          <p:cNvPr id="10" name="Content Placeholder 9" descr="A tree with many different colored leaves&#10;&#10;AI-generated content may be incorrect.">
            <a:extLst>
              <a:ext uri="{FF2B5EF4-FFF2-40B4-BE49-F238E27FC236}">
                <a16:creationId xmlns:a16="http://schemas.microsoft.com/office/drawing/2014/main" id="{BFA947BB-0281-E1B6-37AA-3DBE596C9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9393" y="1261241"/>
            <a:ext cx="4210945" cy="4947253"/>
          </a:xfrm>
        </p:spPr>
      </p:pic>
    </p:spTree>
    <p:extLst>
      <p:ext uri="{BB962C8B-B14F-4D97-AF65-F5344CB8AC3E}">
        <p14:creationId xmlns:p14="http://schemas.microsoft.com/office/powerpoint/2010/main" val="206088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A5216-39B8-9167-E29C-76DBCFF8D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DB29C-9D8F-872E-EAE6-AC0C76460797}"/>
              </a:ext>
            </a:extLst>
          </p:cNvPr>
          <p:cNvSpPr>
            <a:spLocks noGrp="1"/>
          </p:cNvSpPr>
          <p:nvPr>
            <p:ph type="title"/>
          </p:nvPr>
        </p:nvSpPr>
        <p:spPr>
          <a:xfrm>
            <a:off x="838200" y="365125"/>
            <a:ext cx="10515600" cy="1325563"/>
          </a:xfrm>
        </p:spPr>
        <p:txBody>
          <a:bodyPr anchor="ctr">
            <a:normAutofit/>
          </a:bodyPr>
          <a:lstStyle/>
          <a:p>
            <a:r>
              <a:rPr lang="en-US" dirty="0">
                <a:solidFill>
                  <a:schemeClr val="accent6">
                    <a:lumMod val="50000"/>
                  </a:schemeClr>
                </a:solidFill>
              </a:rPr>
              <a:t>“I see systems……”</a:t>
            </a:r>
            <a:endParaRPr lang="en-GB" dirty="0">
              <a:solidFill>
                <a:schemeClr val="accent6">
                  <a:lumMod val="50000"/>
                </a:schemeClr>
              </a:solidFill>
            </a:endParaRPr>
          </a:p>
        </p:txBody>
      </p:sp>
      <p:sp>
        <p:nvSpPr>
          <p:cNvPr id="15" name="Content Placeholder 3">
            <a:extLst>
              <a:ext uri="{FF2B5EF4-FFF2-40B4-BE49-F238E27FC236}">
                <a16:creationId xmlns:a16="http://schemas.microsoft.com/office/drawing/2014/main" id="{1F728445-F30E-F97A-8FD8-C29DB535DA27}"/>
              </a:ext>
            </a:extLst>
          </p:cNvPr>
          <p:cNvSpPr>
            <a:spLocks noGrp="1"/>
          </p:cNvSpPr>
          <p:nvPr>
            <p:ph sz="half" idx="2"/>
          </p:nvPr>
        </p:nvSpPr>
        <p:spPr>
          <a:xfrm>
            <a:off x="858847" y="1979525"/>
            <a:ext cx="4800600" cy="1721733"/>
          </a:xfrm>
        </p:spPr>
        <p:txBody>
          <a:bodyPr>
            <a:normAutofit/>
          </a:bodyPr>
          <a:lstStyle/>
          <a:p>
            <a:pPr marL="0" indent="0">
              <a:buNone/>
            </a:pPr>
            <a:r>
              <a:rPr lang="en-US" b="1"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The children’s care ‘placement’ market </a:t>
            </a:r>
          </a:p>
          <a:p>
            <a:pPr marL="0" indent="0">
              <a:buNone/>
            </a:pPr>
            <a:r>
              <a:rPr lang="en-US" b="1"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2004 - 2025</a:t>
            </a:r>
          </a:p>
        </p:txBody>
      </p:sp>
      <p:sp>
        <p:nvSpPr>
          <p:cNvPr id="4" name="Date Placeholder 3">
            <a:extLst>
              <a:ext uri="{FF2B5EF4-FFF2-40B4-BE49-F238E27FC236}">
                <a16:creationId xmlns:a16="http://schemas.microsoft.com/office/drawing/2014/main" id="{4FF0194E-5C37-02A5-C258-E3439A1B5185}"/>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6" name="Slide Number Placeholder 5">
            <a:extLst>
              <a:ext uri="{FF2B5EF4-FFF2-40B4-BE49-F238E27FC236}">
                <a16:creationId xmlns:a16="http://schemas.microsoft.com/office/drawing/2014/main" id="{B6B3B4B7-B33F-9054-B34D-A38CBC385E7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48</a:t>
            </a:fld>
            <a:endParaRPr lang="en-GB"/>
          </a:p>
        </p:txBody>
      </p:sp>
      <p:sp>
        <p:nvSpPr>
          <p:cNvPr id="5" name="Footer Placeholder 4">
            <a:extLst>
              <a:ext uri="{FF2B5EF4-FFF2-40B4-BE49-F238E27FC236}">
                <a16:creationId xmlns:a16="http://schemas.microsoft.com/office/drawing/2014/main" id="{5B629429-0DEF-B822-9C59-592BFAEB2F60}"/>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pic>
        <p:nvPicPr>
          <p:cNvPr id="19" name="Content Placeholder 18" descr="A cartoon of a toothpaste&#10;&#10;AI-generated content may be incorrect.">
            <a:extLst>
              <a:ext uri="{FF2B5EF4-FFF2-40B4-BE49-F238E27FC236}">
                <a16:creationId xmlns:a16="http://schemas.microsoft.com/office/drawing/2014/main" id="{B6F5DB16-9A21-A111-7322-2EFBFAE5E84C}"/>
              </a:ext>
            </a:extLst>
          </p:cNvPr>
          <p:cNvPicPr>
            <a:picLocks noGrp="1" noChangeAspect="1"/>
          </p:cNvPicPr>
          <p:nvPr>
            <p:ph sz="half" idx="1"/>
          </p:nvPr>
        </p:nvPicPr>
        <p:blipFill>
          <a:blip r:embed="rId2"/>
          <a:stretch>
            <a:fillRect/>
          </a:stretch>
        </p:blipFill>
        <p:spPr>
          <a:xfrm>
            <a:off x="6005364" y="1399032"/>
            <a:ext cx="5458968" cy="5458968"/>
          </a:xfrm>
        </p:spPr>
      </p:pic>
    </p:spTree>
    <p:extLst>
      <p:ext uri="{BB962C8B-B14F-4D97-AF65-F5344CB8AC3E}">
        <p14:creationId xmlns:p14="http://schemas.microsoft.com/office/powerpoint/2010/main" val="338461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39A3B-DBEF-F165-CC53-5271DD0DB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92E35-6BFB-2829-8E52-6F43DB61896F}"/>
              </a:ext>
            </a:extLst>
          </p:cNvPr>
          <p:cNvSpPr>
            <a:spLocks noGrp="1"/>
          </p:cNvSpPr>
          <p:nvPr>
            <p:ph type="title"/>
          </p:nvPr>
        </p:nvSpPr>
        <p:spPr>
          <a:xfrm>
            <a:off x="498835" y="410368"/>
            <a:ext cx="10515600" cy="1325563"/>
          </a:xfrm>
        </p:spPr>
        <p:txBody>
          <a:bodyPr/>
          <a:lstStyle/>
          <a:p>
            <a:r>
              <a:rPr lang="en-US" dirty="0">
                <a:solidFill>
                  <a:schemeClr val="accent3">
                    <a:lumMod val="60000"/>
                    <a:lumOff val="40000"/>
                  </a:schemeClr>
                </a:solidFill>
              </a:rPr>
              <a:t>My Little Heresy (Kittens are Evil 2016) </a:t>
            </a:r>
            <a:endParaRPr lang="en-GB" dirty="0">
              <a:solidFill>
                <a:schemeClr val="accent3">
                  <a:lumMod val="60000"/>
                  <a:lumOff val="40000"/>
                </a:schemeClr>
              </a:solidFill>
            </a:endParaRPr>
          </a:p>
        </p:txBody>
      </p:sp>
      <p:sp>
        <p:nvSpPr>
          <p:cNvPr id="4" name="Date Placeholder 3">
            <a:extLst>
              <a:ext uri="{FF2B5EF4-FFF2-40B4-BE49-F238E27FC236}">
                <a16:creationId xmlns:a16="http://schemas.microsoft.com/office/drawing/2014/main" id="{95B28962-E6B3-F0E5-F71B-FB6851E34350}"/>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6F3B8B19-A021-9E4F-52BA-4747E2E0F56D}"/>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B239E454-CBA3-C6B4-5CF7-5253E809D40F}"/>
              </a:ext>
            </a:extLst>
          </p:cNvPr>
          <p:cNvSpPr>
            <a:spLocks noGrp="1"/>
          </p:cNvSpPr>
          <p:nvPr>
            <p:ph type="sldNum" sz="quarter" idx="12"/>
          </p:nvPr>
        </p:nvSpPr>
        <p:spPr/>
        <p:txBody>
          <a:bodyPr/>
          <a:lstStyle/>
          <a:p>
            <a:fld id="{2377E762-BB25-4DDF-92F3-831B95C4433F}" type="slidenum">
              <a:rPr lang="en-GB" smtClean="0"/>
              <a:pPr/>
              <a:t>49</a:t>
            </a:fld>
            <a:endParaRPr lang="en-GB" dirty="0"/>
          </a:p>
        </p:txBody>
      </p:sp>
      <p:sp>
        <p:nvSpPr>
          <p:cNvPr id="7" name="Content Placeholder 6">
            <a:extLst>
              <a:ext uri="{FF2B5EF4-FFF2-40B4-BE49-F238E27FC236}">
                <a16:creationId xmlns:a16="http://schemas.microsoft.com/office/drawing/2014/main" id="{C7F962B1-6A25-F2B9-A9DD-B9416A9A8165}"/>
              </a:ext>
            </a:extLst>
          </p:cNvPr>
          <p:cNvSpPr>
            <a:spLocks noGrp="1"/>
          </p:cNvSpPr>
          <p:nvPr>
            <p:ph idx="1"/>
          </p:nvPr>
        </p:nvSpPr>
        <p:spPr/>
        <p:txBody>
          <a:bodyPr>
            <a:normAutofit fontScale="92500" lnSpcReduction="20000"/>
          </a:bodyPr>
          <a:lstStyle/>
          <a:p>
            <a:pPr marL="0" indent="0" algn="ctr">
              <a:buNone/>
            </a:pPr>
            <a:endParaRPr lang="en-US" sz="4400" b="1" dirty="0">
              <a:solidFill>
                <a:srgbClr val="00B050"/>
              </a:solidFill>
              <a:latin typeface="ADLaM Display" panose="020F0502020204030204" pitchFamily="2" charset="0"/>
              <a:ea typeface="ADLaM Display" panose="020F0502020204030204" pitchFamily="2" charset="0"/>
              <a:cs typeface="ADLaM Display" panose="020F0502020204030204" pitchFamily="2" charset="0"/>
            </a:endParaRPr>
          </a:p>
          <a:p>
            <a:pPr marL="0" indent="0" algn="ctr">
              <a:buNone/>
            </a:pPr>
            <a:r>
              <a:rPr lang="en-US" sz="4400" b="1" dirty="0">
                <a:solidFill>
                  <a:srgbClr val="00B050"/>
                </a:solidFill>
                <a:latin typeface="Baloo Thambi 2 ExtraBold" panose="020B0604020202020204" charset="0"/>
                <a:ea typeface="ADLaM Display" panose="020F0502020204030204" pitchFamily="2" charset="0"/>
                <a:cs typeface="Baloo Thambi 2 ExtraBold" panose="020B0604020202020204" charset="0"/>
              </a:rPr>
              <a:t>Public Service Markets CAN’T work </a:t>
            </a:r>
          </a:p>
          <a:p>
            <a:pPr marL="0" indent="0" algn="ctr">
              <a:buNone/>
            </a:pPr>
            <a:endParaRPr lang="en-US" sz="4400" dirty="0">
              <a:latin typeface="Baloo Thambi 2 ExtraBold" panose="020B0604020202020204" charset="0"/>
              <a:ea typeface="ADLaM Display" panose="020F0502020204030204" pitchFamily="2" charset="0"/>
              <a:cs typeface="Baloo Thambi 2 ExtraBold" panose="020B0604020202020204" charset="0"/>
            </a:endParaRPr>
          </a:p>
          <a:p>
            <a:pPr marL="0" indent="0" algn="ctr">
              <a:buNone/>
            </a:pPr>
            <a:r>
              <a:rPr lang="en-US" sz="4400" dirty="0">
                <a:solidFill>
                  <a:schemeClr val="accent6">
                    <a:lumMod val="50000"/>
                  </a:schemeClr>
                </a:solidFill>
                <a:latin typeface="Baloo Thambi 2 ExtraBold" panose="020B0604020202020204" charset="0"/>
                <a:ea typeface="ADLaM Display" panose="020F0502020204030204" pitchFamily="2" charset="0"/>
                <a:cs typeface="Baloo Thambi 2 ExtraBold" panose="020B0604020202020204" charset="0"/>
              </a:rPr>
              <a:t>The more you use market competition and disciplines to try to make public services more efficient, the more you drive the market towards collapse, or new monopolies and cartels</a:t>
            </a:r>
            <a:endParaRPr lang="en-GB" sz="4400" dirty="0">
              <a:solidFill>
                <a:schemeClr val="accent6">
                  <a:lumMod val="50000"/>
                </a:schemeClr>
              </a:solidFill>
              <a:latin typeface="Baloo Thambi 2 ExtraBold" panose="020B0604020202020204" charset="0"/>
              <a:ea typeface="ADLaM Display" panose="020F0502020204030204" pitchFamily="2" charset="0"/>
              <a:cs typeface="Baloo Thambi 2 ExtraBold" panose="020B0604020202020204" charset="0"/>
            </a:endParaRPr>
          </a:p>
        </p:txBody>
      </p:sp>
    </p:spTree>
    <p:extLst>
      <p:ext uri="{BB962C8B-B14F-4D97-AF65-F5344CB8AC3E}">
        <p14:creationId xmlns:p14="http://schemas.microsoft.com/office/powerpoint/2010/main" val="40044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F3A4-EE9C-2D8C-DD02-777161EE1FC4}"/>
              </a:ext>
            </a:extLst>
          </p:cNvPr>
          <p:cNvSpPr>
            <a:spLocks noGrp="1"/>
          </p:cNvSpPr>
          <p:nvPr>
            <p:ph type="title"/>
          </p:nvPr>
        </p:nvSpPr>
        <p:spPr>
          <a:xfrm>
            <a:off x="838200" y="184806"/>
            <a:ext cx="10515600" cy="1314406"/>
          </a:xfrm>
        </p:spPr>
        <p:txBody>
          <a:bodyPr vert="horz" lIns="91440" tIns="45720" rIns="91440" bIns="45720" rtlCol="0" anchor="ctr">
            <a:normAutofit/>
          </a:bodyPr>
          <a:lstStyle/>
          <a:p>
            <a:r>
              <a:rPr lang="en-GB" kern="1200" dirty="0">
                <a:solidFill>
                  <a:schemeClr val="accent4">
                    <a:lumMod val="50000"/>
                  </a:schemeClr>
                </a:solidFill>
                <a:latin typeface="Baloo Thambi 2 ExtraBold" panose="020B0604020202020204" charset="0"/>
                <a:cs typeface="Baloo Thambi 2 ExtraBold" panose="020B0604020202020204" charset="0"/>
              </a:rPr>
              <a:t>Regional Position – Residential </a:t>
            </a:r>
            <a:endParaRPr lang="en-US" kern="1200" dirty="0">
              <a:solidFill>
                <a:schemeClr val="accent4">
                  <a:lumMod val="50000"/>
                </a:schemeClr>
              </a:solidFill>
              <a:latin typeface="Baloo Thambi 2 ExtraBold" panose="020B0604020202020204" charset="0"/>
              <a:cs typeface="Baloo Thambi 2 ExtraBold" panose="020B0604020202020204" charset="0"/>
            </a:endParaRPr>
          </a:p>
        </p:txBody>
      </p:sp>
      <p:graphicFrame>
        <p:nvGraphicFramePr>
          <p:cNvPr id="5" name="Table 4">
            <a:extLst>
              <a:ext uri="{FF2B5EF4-FFF2-40B4-BE49-F238E27FC236}">
                <a16:creationId xmlns:a16="http://schemas.microsoft.com/office/drawing/2014/main" id="{57AA6CE1-F71C-027D-6281-2E2AD8433E36}"/>
              </a:ext>
            </a:extLst>
          </p:cNvPr>
          <p:cNvGraphicFramePr>
            <a:graphicFrameLocks noGrp="1"/>
          </p:cNvGraphicFramePr>
          <p:nvPr/>
        </p:nvGraphicFramePr>
        <p:xfrm>
          <a:off x="7244881" y="1621862"/>
          <a:ext cx="3862717" cy="1314406"/>
        </p:xfrm>
        <a:graphic>
          <a:graphicData uri="http://schemas.openxmlformats.org/drawingml/2006/table">
            <a:tbl>
              <a:tblPr/>
              <a:tblGrid>
                <a:gridCol w="3018951">
                  <a:extLst>
                    <a:ext uri="{9D8B030D-6E8A-4147-A177-3AD203B41FA5}">
                      <a16:colId xmlns:a16="http://schemas.microsoft.com/office/drawing/2014/main" val="1893380285"/>
                    </a:ext>
                  </a:extLst>
                </a:gridCol>
                <a:gridCol w="843766">
                  <a:extLst>
                    <a:ext uri="{9D8B030D-6E8A-4147-A177-3AD203B41FA5}">
                      <a16:colId xmlns:a16="http://schemas.microsoft.com/office/drawing/2014/main" val="2635016051"/>
                    </a:ext>
                  </a:extLst>
                </a:gridCol>
              </a:tblGrid>
              <a:tr h="311300">
                <a:tc>
                  <a:txBody>
                    <a:bodyPr/>
                    <a:lstStyle/>
                    <a:p>
                      <a:pPr algn="ctr" fontAlgn="ctr">
                        <a:buNone/>
                      </a:pPr>
                      <a:r>
                        <a:rPr lang="en-GB" sz="1600" b="1" i="0" u="none" strike="noStrike">
                          <a:solidFill>
                            <a:schemeClr val="bg1"/>
                          </a:solidFill>
                          <a:effectLst/>
                          <a:latin typeface="Aptos Narrow" panose="020B0004020202020204" pitchFamily="34" charset="0"/>
                        </a:rPr>
                        <a:t>Total Children's Home settings in Eastern Region</a:t>
                      </a:r>
                      <a:endParaRPr lang="en-GB" sz="2600" b="1" i="0" u="none" strike="noStrike">
                        <a:solidFill>
                          <a:schemeClr val="bg1"/>
                        </a:solidFill>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75000"/>
                      </a:schemeClr>
                    </a:solidFill>
                  </a:tcPr>
                </a:tc>
                <a:tc>
                  <a:txBody>
                    <a:bodyPr/>
                    <a:lstStyle/>
                    <a:p>
                      <a:pPr algn="ctr" fontAlgn="ctr">
                        <a:buNone/>
                      </a:pPr>
                      <a:r>
                        <a:rPr lang="en-GB" sz="1600" b="1" i="0" u="none" strike="noStrike">
                          <a:solidFill>
                            <a:schemeClr val="bg1"/>
                          </a:solidFill>
                          <a:effectLst/>
                          <a:latin typeface="Aptos Narrow" panose="020B0004020202020204" pitchFamily="34" charset="0"/>
                        </a:rPr>
                        <a:t>345</a:t>
                      </a:r>
                      <a:endParaRPr lang="en-GB" sz="2600" b="1" i="0" u="none" strike="noStrike">
                        <a:solidFill>
                          <a:schemeClr val="bg1"/>
                        </a:solidFill>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632554093"/>
                  </a:ext>
                </a:extLst>
              </a:tr>
              <a:tr h="311300">
                <a:tc>
                  <a:txBody>
                    <a:bodyPr/>
                    <a:lstStyle/>
                    <a:p>
                      <a:pPr algn="ctr" fontAlgn="ctr">
                        <a:buNone/>
                      </a:pPr>
                      <a:r>
                        <a:rPr lang="en-GB" sz="1600" b="0" i="0" u="none" strike="noStrike">
                          <a:solidFill>
                            <a:srgbClr val="000000"/>
                          </a:solidFill>
                          <a:effectLst/>
                          <a:latin typeface="Aptos Narrow" panose="020B0004020202020204" pitchFamily="34" charset="0"/>
                        </a:rPr>
                        <a:t>Eastern Regions settings used by Eastern Region LAs</a:t>
                      </a:r>
                      <a:endParaRPr lang="en-GB" sz="2600" b="0" i="0" u="none" strike="noStrike">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EDFB"/>
                    </a:solidFill>
                  </a:tcPr>
                </a:tc>
                <a:tc>
                  <a:txBody>
                    <a:bodyPr/>
                    <a:lstStyle/>
                    <a:p>
                      <a:pPr algn="ctr" fontAlgn="ctr">
                        <a:buNone/>
                      </a:pPr>
                      <a:r>
                        <a:rPr lang="en-GB" sz="1600" b="0" i="0" u="none" strike="noStrike">
                          <a:solidFill>
                            <a:srgbClr val="000000"/>
                          </a:solidFill>
                          <a:effectLst/>
                          <a:latin typeface="Aptos Narrow" panose="020B0004020202020204" pitchFamily="34" charset="0"/>
                        </a:rPr>
                        <a:t>170</a:t>
                      </a:r>
                      <a:endParaRPr lang="en-GB" sz="2600" b="0" i="0" u="none" strike="noStrike">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EDFB"/>
                    </a:solidFill>
                  </a:tcPr>
                </a:tc>
                <a:extLst>
                  <a:ext uri="{0D108BD9-81ED-4DB2-BD59-A6C34878D82A}">
                    <a16:rowId xmlns:a16="http://schemas.microsoft.com/office/drawing/2014/main" val="3073494298"/>
                  </a:ext>
                </a:extLst>
              </a:tr>
              <a:tr h="311300">
                <a:tc>
                  <a:txBody>
                    <a:bodyPr/>
                    <a:lstStyle/>
                    <a:p>
                      <a:pPr algn="ctr" fontAlgn="ctr">
                        <a:buNone/>
                      </a:pPr>
                      <a:r>
                        <a:rPr lang="en-GB" sz="1600" b="0" i="0" u="none" strike="noStrike" dirty="0">
                          <a:solidFill>
                            <a:srgbClr val="000000"/>
                          </a:solidFill>
                          <a:effectLst/>
                          <a:highlight>
                            <a:srgbClr val="FFFF00"/>
                          </a:highlight>
                          <a:latin typeface="Aptos Narrow" panose="020B0004020202020204" pitchFamily="34" charset="0"/>
                        </a:rPr>
                        <a:t>% used by Eastern Region LAs</a:t>
                      </a:r>
                      <a:endParaRPr lang="en-GB" sz="2600" b="0" i="0" u="none" strike="noStrike" dirty="0">
                        <a:effectLst/>
                        <a:highlight>
                          <a:srgbClr val="FFFF00"/>
                        </a:highligh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EDFB"/>
                    </a:solidFill>
                  </a:tcPr>
                </a:tc>
                <a:tc>
                  <a:txBody>
                    <a:bodyPr/>
                    <a:lstStyle/>
                    <a:p>
                      <a:pPr algn="ctr" fontAlgn="ctr">
                        <a:buNone/>
                      </a:pPr>
                      <a:r>
                        <a:rPr lang="en-GB" sz="1600" b="0" i="0" u="none" strike="noStrike" dirty="0">
                          <a:solidFill>
                            <a:srgbClr val="000000"/>
                          </a:solidFill>
                          <a:effectLst/>
                          <a:highlight>
                            <a:srgbClr val="FFFF00"/>
                          </a:highlight>
                          <a:latin typeface="Aptos Narrow" panose="020B0004020202020204" pitchFamily="34" charset="0"/>
                        </a:rPr>
                        <a:t>49%</a:t>
                      </a:r>
                      <a:endParaRPr lang="en-GB" sz="2600" b="0" i="0" u="none" strike="noStrike" dirty="0">
                        <a:effectLst/>
                        <a:highlight>
                          <a:srgbClr val="FFFF00"/>
                        </a:highligh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EDFB"/>
                    </a:solidFill>
                  </a:tcPr>
                </a:tc>
                <a:extLst>
                  <a:ext uri="{0D108BD9-81ED-4DB2-BD59-A6C34878D82A}">
                    <a16:rowId xmlns:a16="http://schemas.microsoft.com/office/drawing/2014/main" val="3311103321"/>
                  </a:ext>
                </a:extLst>
              </a:tr>
            </a:tbl>
          </a:graphicData>
        </a:graphic>
      </p:graphicFrame>
      <p:graphicFrame>
        <p:nvGraphicFramePr>
          <p:cNvPr id="6" name="Table 5">
            <a:extLst>
              <a:ext uri="{FF2B5EF4-FFF2-40B4-BE49-F238E27FC236}">
                <a16:creationId xmlns:a16="http://schemas.microsoft.com/office/drawing/2014/main" id="{BFE22BB9-2B43-EF23-58C6-F692D799E765}"/>
              </a:ext>
            </a:extLst>
          </p:cNvPr>
          <p:cNvGraphicFramePr>
            <a:graphicFrameLocks noGrp="1"/>
          </p:cNvGraphicFramePr>
          <p:nvPr/>
        </p:nvGraphicFramePr>
        <p:xfrm>
          <a:off x="7244881" y="3312896"/>
          <a:ext cx="3862718" cy="1435453"/>
        </p:xfrm>
        <a:graphic>
          <a:graphicData uri="http://schemas.openxmlformats.org/drawingml/2006/table">
            <a:tbl>
              <a:tblPr/>
              <a:tblGrid>
                <a:gridCol w="3018951">
                  <a:extLst>
                    <a:ext uri="{9D8B030D-6E8A-4147-A177-3AD203B41FA5}">
                      <a16:colId xmlns:a16="http://schemas.microsoft.com/office/drawing/2014/main" val="2294569052"/>
                    </a:ext>
                  </a:extLst>
                </a:gridCol>
                <a:gridCol w="843767">
                  <a:extLst>
                    <a:ext uri="{9D8B030D-6E8A-4147-A177-3AD203B41FA5}">
                      <a16:colId xmlns:a16="http://schemas.microsoft.com/office/drawing/2014/main" val="1847220514"/>
                    </a:ext>
                  </a:extLst>
                </a:gridCol>
              </a:tblGrid>
              <a:tr h="311300">
                <a:tc>
                  <a:txBody>
                    <a:bodyPr/>
                    <a:lstStyle/>
                    <a:p>
                      <a:pPr algn="ctr" fontAlgn="ctr">
                        <a:buNone/>
                      </a:pPr>
                      <a:r>
                        <a:rPr lang="en-GB" sz="1600" b="0" i="0" u="none" strike="noStrike">
                          <a:solidFill>
                            <a:schemeClr val="bg1"/>
                          </a:solidFill>
                          <a:effectLst/>
                          <a:latin typeface="Aptos Narrow" panose="020B0004020202020204" pitchFamily="34" charset="0"/>
                        </a:rPr>
                        <a:t>Total bed capacity in Eastern Region</a:t>
                      </a:r>
                      <a:endParaRPr lang="en-GB" sz="2600" b="0" i="0" u="none" strike="noStrike">
                        <a:solidFill>
                          <a:schemeClr val="bg1"/>
                        </a:solidFill>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75000"/>
                      </a:schemeClr>
                    </a:solidFill>
                  </a:tcPr>
                </a:tc>
                <a:tc>
                  <a:txBody>
                    <a:bodyPr/>
                    <a:lstStyle/>
                    <a:p>
                      <a:pPr algn="ctr" fontAlgn="ctr">
                        <a:buNone/>
                      </a:pPr>
                      <a:r>
                        <a:rPr lang="en-GB" sz="1600" b="0" i="0" u="none" strike="noStrike">
                          <a:solidFill>
                            <a:schemeClr val="bg1"/>
                          </a:solidFill>
                          <a:effectLst/>
                          <a:latin typeface="Aptos Narrow" panose="020B0004020202020204" pitchFamily="34" charset="0"/>
                        </a:rPr>
                        <a:t>1477</a:t>
                      </a:r>
                      <a:endParaRPr lang="en-GB" sz="2600" b="0" i="0" u="none" strike="noStrike">
                        <a:solidFill>
                          <a:schemeClr val="bg1"/>
                        </a:solidFill>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740229208"/>
                  </a:ext>
                </a:extLst>
              </a:tr>
              <a:tr h="311300">
                <a:tc>
                  <a:txBody>
                    <a:bodyPr/>
                    <a:lstStyle/>
                    <a:p>
                      <a:pPr algn="ctr" fontAlgn="ctr">
                        <a:buNone/>
                      </a:pPr>
                      <a:r>
                        <a:rPr lang="en-GB" sz="1600" b="0" i="0" u="none" strike="noStrike">
                          <a:solidFill>
                            <a:srgbClr val="000000"/>
                          </a:solidFill>
                          <a:effectLst/>
                          <a:latin typeface="Aptos Narrow" panose="020B0004020202020204" pitchFamily="34" charset="0"/>
                        </a:rPr>
                        <a:t>Eastern Regions beds used by Eastern Region LAs</a:t>
                      </a:r>
                      <a:endParaRPr lang="en-GB" sz="2600" b="0" i="0" u="none" strike="noStrike">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tc>
                  <a:txBody>
                    <a:bodyPr/>
                    <a:lstStyle/>
                    <a:p>
                      <a:pPr algn="ctr" fontAlgn="ctr">
                        <a:buNone/>
                      </a:pPr>
                      <a:r>
                        <a:rPr lang="en-GB" sz="1600" b="0" i="0" u="none" strike="noStrike">
                          <a:solidFill>
                            <a:srgbClr val="000000"/>
                          </a:solidFill>
                          <a:effectLst/>
                          <a:latin typeface="Aptos Narrow" panose="020B0004020202020204" pitchFamily="34" charset="0"/>
                        </a:rPr>
                        <a:t>394</a:t>
                      </a:r>
                      <a:endParaRPr lang="en-GB" sz="2600" b="0" i="0" u="none" strike="noStrike">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extLst>
                  <a:ext uri="{0D108BD9-81ED-4DB2-BD59-A6C34878D82A}">
                    <a16:rowId xmlns:a16="http://schemas.microsoft.com/office/drawing/2014/main" val="2425435811"/>
                  </a:ext>
                </a:extLst>
              </a:tr>
              <a:tr h="311300">
                <a:tc>
                  <a:txBody>
                    <a:bodyPr/>
                    <a:lstStyle/>
                    <a:p>
                      <a:pPr algn="ctr" fontAlgn="ctr">
                        <a:buNone/>
                      </a:pPr>
                      <a:r>
                        <a:rPr lang="en-GB" sz="1600" b="0" i="0" u="none" strike="noStrike" dirty="0">
                          <a:solidFill>
                            <a:srgbClr val="000000"/>
                          </a:solidFill>
                          <a:effectLst/>
                          <a:highlight>
                            <a:srgbClr val="FFFF00"/>
                          </a:highlight>
                          <a:latin typeface="Aptos Narrow" panose="020B0004020202020204" pitchFamily="34" charset="0"/>
                        </a:rPr>
                        <a:t>% used by Eastern Region LAs</a:t>
                      </a:r>
                      <a:endParaRPr lang="en-GB" sz="2600" b="0" i="0" u="none" strike="noStrike" dirty="0">
                        <a:effectLst/>
                        <a:highlight>
                          <a:srgbClr val="FFFF00"/>
                        </a:highligh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tc>
                  <a:txBody>
                    <a:bodyPr/>
                    <a:lstStyle/>
                    <a:p>
                      <a:pPr algn="ctr" fontAlgn="ctr">
                        <a:buNone/>
                      </a:pPr>
                      <a:r>
                        <a:rPr lang="en-GB" sz="1600" b="0" i="0" u="none" strike="noStrike" dirty="0">
                          <a:solidFill>
                            <a:srgbClr val="000000"/>
                          </a:solidFill>
                          <a:effectLst/>
                          <a:highlight>
                            <a:srgbClr val="FFFF00"/>
                          </a:highlight>
                          <a:latin typeface="Aptos Narrow" panose="020B0004020202020204" pitchFamily="34" charset="0"/>
                        </a:rPr>
                        <a:t>27%</a:t>
                      </a:r>
                      <a:endParaRPr lang="en-GB" sz="2600" b="0" i="0" u="none" strike="noStrike" dirty="0">
                        <a:effectLst/>
                        <a:highlight>
                          <a:srgbClr val="FFFF00"/>
                        </a:highligh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extLst>
                  <a:ext uri="{0D108BD9-81ED-4DB2-BD59-A6C34878D82A}">
                    <a16:rowId xmlns:a16="http://schemas.microsoft.com/office/drawing/2014/main" val="4055885780"/>
                  </a:ext>
                </a:extLst>
              </a:tr>
              <a:tr h="311300">
                <a:tc>
                  <a:txBody>
                    <a:bodyPr/>
                    <a:lstStyle/>
                    <a:p>
                      <a:pPr algn="ctr" fontAlgn="ctr">
                        <a:buNone/>
                      </a:pPr>
                      <a:r>
                        <a:rPr lang="en-GB" sz="1600" b="0" i="0" u="none" strike="noStrike">
                          <a:solidFill>
                            <a:srgbClr val="000000"/>
                          </a:solidFill>
                          <a:effectLst/>
                          <a:latin typeface="Aptos Narrow" panose="020B0004020202020204" pitchFamily="34" charset="0"/>
                        </a:rPr>
                        <a:t>% not used by Eastern Region LAs</a:t>
                      </a:r>
                      <a:endParaRPr lang="en-GB" sz="2600" b="0" i="0" u="none" strike="noStrike">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tc>
                  <a:txBody>
                    <a:bodyPr/>
                    <a:lstStyle/>
                    <a:p>
                      <a:pPr algn="ctr" fontAlgn="ctr">
                        <a:buNone/>
                      </a:pPr>
                      <a:r>
                        <a:rPr lang="en-GB" sz="1600" b="0" i="0" u="none" strike="noStrike" dirty="0">
                          <a:solidFill>
                            <a:srgbClr val="000000"/>
                          </a:solidFill>
                          <a:effectLst/>
                          <a:latin typeface="Aptos Narrow" panose="020B0004020202020204" pitchFamily="34" charset="0"/>
                        </a:rPr>
                        <a:t>73%</a:t>
                      </a:r>
                      <a:endParaRPr lang="en-GB" sz="2600" b="0" i="0" u="none" strike="noStrike" dirty="0">
                        <a:effectLst/>
                        <a:latin typeface="Arial" panose="020B0604020202020204" pitchFamily="34" charset="0"/>
                      </a:endParaRPr>
                    </a:p>
                  </a:txBody>
                  <a:tcPr marL="13873" marR="13873" marT="1387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CEEF"/>
                    </a:solidFill>
                  </a:tcPr>
                </a:tc>
                <a:extLst>
                  <a:ext uri="{0D108BD9-81ED-4DB2-BD59-A6C34878D82A}">
                    <a16:rowId xmlns:a16="http://schemas.microsoft.com/office/drawing/2014/main" val="3850306034"/>
                  </a:ext>
                </a:extLst>
              </a:tr>
            </a:tbl>
          </a:graphicData>
        </a:graphic>
      </p:graphicFrame>
      <p:graphicFrame>
        <p:nvGraphicFramePr>
          <p:cNvPr id="10" name="Chart 9">
            <a:extLst>
              <a:ext uri="{FF2B5EF4-FFF2-40B4-BE49-F238E27FC236}">
                <a16:creationId xmlns:a16="http://schemas.microsoft.com/office/drawing/2014/main" id="{FC441E70-1046-4FAC-B104-D804FEC44435}"/>
              </a:ext>
            </a:extLst>
          </p:cNvPr>
          <p:cNvGraphicFramePr>
            <a:graphicFrameLocks/>
          </p:cNvGraphicFramePr>
          <p:nvPr/>
        </p:nvGraphicFramePr>
        <p:xfrm>
          <a:off x="752783" y="1596459"/>
          <a:ext cx="4773958" cy="2988384"/>
        </p:xfrm>
        <a:graphic>
          <a:graphicData uri="http://schemas.openxmlformats.org/drawingml/2006/chart">
            <c:chart xmlns:c="http://schemas.openxmlformats.org/drawingml/2006/chart" xmlns:r="http://schemas.openxmlformats.org/officeDocument/2006/relationships" r:id="rId3"/>
          </a:graphicData>
        </a:graphic>
      </p:graphicFrame>
      <p:pic>
        <p:nvPicPr>
          <p:cNvPr id="14" name="Graphic 13" descr="Sleep outline">
            <a:extLst>
              <a:ext uri="{FF2B5EF4-FFF2-40B4-BE49-F238E27FC236}">
                <a16:creationId xmlns:a16="http://schemas.microsoft.com/office/drawing/2014/main" id="{B7E59BCB-29D8-AA25-950F-FB21FF056D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3573422"/>
            <a:ext cx="914400" cy="914400"/>
          </a:xfrm>
          <a:prstGeom prst="rect">
            <a:avLst/>
          </a:prstGeom>
        </p:spPr>
      </p:pic>
      <p:pic>
        <p:nvPicPr>
          <p:cNvPr id="16" name="Graphic 15" descr="Suburban scene outline">
            <a:extLst>
              <a:ext uri="{FF2B5EF4-FFF2-40B4-BE49-F238E27FC236}">
                <a16:creationId xmlns:a16="http://schemas.microsoft.com/office/drawing/2014/main" id="{DD7504AB-4248-30D0-861F-CDAD561BBE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1798226"/>
            <a:ext cx="914400" cy="914400"/>
          </a:xfrm>
          <a:prstGeom prst="rect">
            <a:avLst/>
          </a:prstGeom>
        </p:spPr>
      </p:pic>
      <p:sp>
        <p:nvSpPr>
          <p:cNvPr id="18" name="TextBox 17">
            <a:extLst>
              <a:ext uri="{FF2B5EF4-FFF2-40B4-BE49-F238E27FC236}">
                <a16:creationId xmlns:a16="http://schemas.microsoft.com/office/drawing/2014/main" id="{A1587435-3385-C932-AB2F-00EDF2ED12F9}"/>
              </a:ext>
            </a:extLst>
          </p:cNvPr>
          <p:cNvSpPr txBox="1"/>
          <p:nvPr/>
        </p:nvSpPr>
        <p:spPr>
          <a:xfrm>
            <a:off x="517620" y="5101177"/>
            <a:ext cx="10152390" cy="1200329"/>
          </a:xfrm>
          <a:prstGeom prst="rect">
            <a:avLst/>
          </a:prstGeom>
          <a:noFill/>
        </p:spPr>
        <p:txBody>
          <a:bodyPr wrap="square" lIns="91440" tIns="45720" rIns="91440" bIns="45720" anchor="t">
            <a:spAutoFit/>
          </a:bodyPr>
          <a:lstStyle/>
          <a:p>
            <a:pPr>
              <a:spcBef>
                <a:spcPts val="2400"/>
              </a:spcBef>
              <a:defRPr/>
            </a:pPr>
            <a:r>
              <a:rPr lang="en-US" b="1" i="1" dirty="0"/>
              <a:t>The Eastern Region spent over  £300m with children’s social care providers for the year 23/24 and we think that if we </a:t>
            </a:r>
            <a:r>
              <a:rPr lang="en-US" b="1" i="1" dirty="0" err="1"/>
              <a:t>organise</a:t>
            </a:r>
            <a:r>
              <a:rPr lang="en-US" b="1" i="1" dirty="0"/>
              <a:t> ourselves better, we can improve both the operational and commercial arrangements between LAs and Providers, that will in turn help us deliver the best outcomes for the children we look after</a:t>
            </a:r>
            <a:r>
              <a:rPr lang="en-US" i="1" dirty="0"/>
              <a:t>.   </a:t>
            </a:r>
          </a:p>
        </p:txBody>
      </p:sp>
      <p:pic>
        <p:nvPicPr>
          <p:cNvPr id="3" name="Picture 2">
            <a:extLst>
              <a:ext uri="{FF2B5EF4-FFF2-40B4-BE49-F238E27FC236}">
                <a16:creationId xmlns:a16="http://schemas.microsoft.com/office/drawing/2014/main" id="{68589378-23F3-0BC7-CA0C-9950F58FA091}"/>
              </a:ext>
            </a:extLst>
          </p:cNvPr>
          <p:cNvPicPr>
            <a:picLocks noChangeAspect="1"/>
          </p:cNvPicPr>
          <p:nvPr/>
        </p:nvPicPr>
        <p:blipFill>
          <a:blip r:embed="rId8"/>
          <a:stretch>
            <a:fillRect/>
          </a:stretch>
        </p:blipFill>
        <p:spPr>
          <a:xfrm>
            <a:off x="10670010" y="0"/>
            <a:ext cx="1341236" cy="1341236"/>
          </a:xfrm>
          <a:prstGeom prst="rect">
            <a:avLst/>
          </a:prstGeom>
        </p:spPr>
      </p:pic>
      <p:pic>
        <p:nvPicPr>
          <p:cNvPr id="4" name="Picture 3">
            <a:extLst>
              <a:ext uri="{FF2B5EF4-FFF2-40B4-BE49-F238E27FC236}">
                <a16:creationId xmlns:a16="http://schemas.microsoft.com/office/drawing/2014/main" id="{51758C14-4FA7-797B-CCA5-C3E3A79B4D65}"/>
              </a:ext>
            </a:extLst>
          </p:cNvPr>
          <p:cNvPicPr>
            <a:picLocks noChangeAspect="1"/>
          </p:cNvPicPr>
          <p:nvPr/>
        </p:nvPicPr>
        <p:blipFill>
          <a:blip r:embed="rId9"/>
          <a:stretch>
            <a:fillRect/>
          </a:stretch>
        </p:blipFill>
        <p:spPr>
          <a:xfrm>
            <a:off x="10636148" y="5582805"/>
            <a:ext cx="1435303" cy="955428"/>
          </a:xfrm>
          <a:prstGeom prst="rect">
            <a:avLst/>
          </a:prstGeom>
        </p:spPr>
      </p:pic>
      <p:sp>
        <p:nvSpPr>
          <p:cNvPr id="7" name="TextBox 2">
            <a:extLst>
              <a:ext uri="{FF2B5EF4-FFF2-40B4-BE49-F238E27FC236}">
                <a16:creationId xmlns:a16="http://schemas.microsoft.com/office/drawing/2014/main" id="{EC25BF07-3D74-DB55-6263-AA337B72206A}"/>
              </a:ext>
            </a:extLst>
          </p:cNvPr>
          <p:cNvSpPr txBox="1"/>
          <p:nvPr/>
        </p:nvSpPr>
        <p:spPr>
          <a:xfrm>
            <a:off x="213551" y="6457750"/>
            <a:ext cx="3748142" cy="215444"/>
          </a:xfrm>
          <a:prstGeom prst="rect">
            <a:avLst/>
          </a:prstGeom>
          <a:no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sz="800" b="1" i="1" dirty="0"/>
              <a:t>*Capacity data based on FYE March 25 and Cost data based on FYE March 24</a:t>
            </a:r>
            <a:endParaRPr lang="en-GB" sz="1000" dirty="0"/>
          </a:p>
        </p:txBody>
      </p:sp>
    </p:spTree>
    <p:extLst>
      <p:ext uri="{BB962C8B-B14F-4D97-AF65-F5344CB8AC3E}">
        <p14:creationId xmlns:p14="http://schemas.microsoft.com/office/powerpoint/2010/main" val="31992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258A2-0DE2-8F79-A617-3504B8302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8A406-65E3-14EB-F1AC-FF8C577CEF0C}"/>
              </a:ext>
            </a:extLst>
          </p:cNvPr>
          <p:cNvSpPr>
            <a:spLocks noGrp="1"/>
          </p:cNvSpPr>
          <p:nvPr>
            <p:ph type="title"/>
          </p:nvPr>
        </p:nvSpPr>
        <p:spPr>
          <a:xfrm>
            <a:off x="835058" y="148100"/>
            <a:ext cx="10515600" cy="1325563"/>
          </a:xfrm>
        </p:spPr>
        <p:txBody>
          <a:bodyPr/>
          <a:lstStyle/>
          <a:p>
            <a:r>
              <a:rPr lang="en-US" dirty="0">
                <a:solidFill>
                  <a:schemeClr val="accent3">
                    <a:lumMod val="60000"/>
                    <a:lumOff val="40000"/>
                  </a:schemeClr>
                </a:solidFill>
              </a:rPr>
              <a:t>Why are public services destined </a:t>
            </a:r>
            <a:br>
              <a:rPr lang="en-US" dirty="0">
                <a:solidFill>
                  <a:schemeClr val="accent3">
                    <a:lumMod val="60000"/>
                    <a:lumOff val="40000"/>
                  </a:schemeClr>
                </a:solidFill>
              </a:rPr>
            </a:br>
            <a:r>
              <a:rPr lang="en-US" dirty="0">
                <a:solidFill>
                  <a:schemeClr val="accent3">
                    <a:lumMod val="60000"/>
                    <a:lumOff val="40000"/>
                  </a:schemeClr>
                </a:solidFill>
              </a:rPr>
              <a:t>for market failure?</a:t>
            </a:r>
            <a:endParaRPr lang="en-GB" dirty="0">
              <a:solidFill>
                <a:schemeClr val="accent3">
                  <a:lumMod val="60000"/>
                  <a:lumOff val="40000"/>
                </a:schemeClr>
              </a:solidFill>
            </a:endParaRPr>
          </a:p>
        </p:txBody>
      </p:sp>
      <p:sp>
        <p:nvSpPr>
          <p:cNvPr id="4" name="Date Placeholder 3">
            <a:extLst>
              <a:ext uri="{FF2B5EF4-FFF2-40B4-BE49-F238E27FC236}">
                <a16:creationId xmlns:a16="http://schemas.microsoft.com/office/drawing/2014/main" id="{4E859349-5238-908B-DDFC-F96894D9BED6}"/>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21694B85-C470-D44F-5336-95A975A779C8}"/>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1791BFF1-EB91-E126-F480-D02F5014A865}"/>
              </a:ext>
            </a:extLst>
          </p:cNvPr>
          <p:cNvSpPr>
            <a:spLocks noGrp="1"/>
          </p:cNvSpPr>
          <p:nvPr>
            <p:ph type="sldNum" sz="quarter" idx="12"/>
          </p:nvPr>
        </p:nvSpPr>
        <p:spPr/>
        <p:txBody>
          <a:bodyPr/>
          <a:lstStyle/>
          <a:p>
            <a:fld id="{2377E762-BB25-4DDF-92F3-831B95C4433F}" type="slidenum">
              <a:rPr lang="en-GB" smtClean="0"/>
              <a:pPr/>
              <a:t>50</a:t>
            </a:fld>
            <a:endParaRPr lang="en-GB" dirty="0"/>
          </a:p>
        </p:txBody>
      </p:sp>
      <p:sp>
        <p:nvSpPr>
          <p:cNvPr id="7" name="Content Placeholder 6">
            <a:extLst>
              <a:ext uri="{FF2B5EF4-FFF2-40B4-BE49-F238E27FC236}">
                <a16:creationId xmlns:a16="http://schemas.microsoft.com/office/drawing/2014/main" id="{AABFDC43-4ECC-FEF3-D497-09491258D7A8}"/>
              </a:ext>
            </a:extLst>
          </p:cNvPr>
          <p:cNvSpPr>
            <a:spLocks noGrp="1"/>
          </p:cNvSpPr>
          <p:nvPr>
            <p:ph idx="1"/>
          </p:nvPr>
        </p:nvSpPr>
        <p:spPr>
          <a:xfrm>
            <a:off x="838200" y="2403231"/>
            <a:ext cx="10515600" cy="3773732"/>
          </a:xfrm>
        </p:spPr>
        <p:txBody>
          <a:bodyPr/>
          <a:lstStyle/>
          <a:p>
            <a:pPr marL="514350" indent="-514350">
              <a:buAutoNum type="arabicPeriod"/>
            </a:pPr>
            <a:r>
              <a:rPr lang="en-US" b="1" dirty="0">
                <a:solidFill>
                  <a:schemeClr val="accent6">
                    <a:lumMod val="50000"/>
                  </a:schemeClr>
                </a:solidFill>
                <a:latin typeface="Baloo Thambi 2 ExtraBold" panose="020B0604020202020204" charset="0"/>
                <a:cs typeface="Baloo Thambi 2 ExtraBold" panose="020B0604020202020204" charset="0"/>
              </a:rPr>
              <a:t>Market distortion </a:t>
            </a:r>
            <a:r>
              <a:rPr lang="en-US" dirty="0">
                <a:solidFill>
                  <a:schemeClr val="accent6">
                    <a:lumMod val="50000"/>
                  </a:schemeClr>
                </a:solidFill>
                <a:latin typeface="Baloo Thambi 2 ExtraBold" panose="020B0604020202020204" charset="0"/>
                <a:cs typeface="Baloo Thambi 2 ExtraBold" panose="020B0604020202020204" charset="0"/>
              </a:rPr>
              <a:t>– I am the one and only….. paying customer</a:t>
            </a:r>
          </a:p>
          <a:p>
            <a:pPr marL="514350" indent="-514350">
              <a:buAutoNum type="arabicPeriod"/>
            </a:pPr>
            <a:endParaRPr lang="en-US" dirty="0">
              <a:solidFill>
                <a:schemeClr val="accent6">
                  <a:lumMod val="50000"/>
                </a:schemeClr>
              </a:solidFill>
              <a:latin typeface="Baloo Thambi 2 ExtraBold" panose="020B0604020202020204" charset="0"/>
              <a:cs typeface="Baloo Thambi 2 ExtraBold" panose="020B0604020202020204" charset="0"/>
            </a:endParaRPr>
          </a:p>
          <a:p>
            <a:pPr marL="514350" indent="-514350">
              <a:buAutoNum type="arabicPeriod"/>
            </a:pPr>
            <a:r>
              <a:rPr lang="en-US" b="1" dirty="0">
                <a:solidFill>
                  <a:schemeClr val="accent6">
                    <a:lumMod val="50000"/>
                  </a:schemeClr>
                </a:solidFill>
                <a:latin typeface="Baloo Thambi 2 ExtraBold" panose="020B0604020202020204" charset="0"/>
                <a:cs typeface="Baloo Thambi 2 ExtraBold" panose="020B0604020202020204" charset="0"/>
              </a:rPr>
              <a:t>Externalities</a:t>
            </a:r>
            <a:r>
              <a:rPr lang="en-US" dirty="0">
                <a:solidFill>
                  <a:schemeClr val="accent6">
                    <a:lumMod val="50000"/>
                  </a:schemeClr>
                </a:solidFill>
                <a:latin typeface="Baloo Thambi 2 ExtraBold" panose="020B0604020202020204" charset="0"/>
                <a:cs typeface="Baloo Thambi 2 ExtraBold" panose="020B0604020202020204" charset="0"/>
              </a:rPr>
              <a:t> – Unaccounted for/uncosted factors outside of the market transaction will cause damage</a:t>
            </a:r>
          </a:p>
          <a:p>
            <a:pPr marL="0" indent="0">
              <a:buNone/>
            </a:pPr>
            <a:endParaRPr lang="en-US" dirty="0">
              <a:solidFill>
                <a:schemeClr val="accent6">
                  <a:lumMod val="50000"/>
                </a:schemeClr>
              </a:solidFill>
              <a:latin typeface="Baloo Thambi 2 ExtraBold" panose="020B0604020202020204" charset="0"/>
              <a:cs typeface="Baloo Thambi 2 ExtraBold" panose="020B0604020202020204" charset="0"/>
            </a:endParaRPr>
          </a:p>
          <a:p>
            <a:pPr marL="0" indent="0">
              <a:buNone/>
            </a:pPr>
            <a:r>
              <a:rPr lang="en-US" b="1" dirty="0">
                <a:solidFill>
                  <a:schemeClr val="accent6">
                    <a:lumMod val="50000"/>
                  </a:schemeClr>
                </a:solidFill>
                <a:latin typeface="Baloo Thambi 2 ExtraBold" panose="020B0604020202020204" charset="0"/>
                <a:cs typeface="Baloo Thambi 2 ExtraBold" panose="020B0604020202020204" charset="0"/>
              </a:rPr>
              <a:t>3.   Public Goods</a:t>
            </a:r>
            <a:r>
              <a:rPr lang="en-US" dirty="0">
                <a:solidFill>
                  <a:schemeClr val="accent6">
                    <a:lumMod val="50000"/>
                  </a:schemeClr>
                </a:solidFill>
                <a:latin typeface="Baloo Thambi 2 ExtraBold" panose="020B0604020202020204" charset="0"/>
                <a:cs typeface="Baloo Thambi 2 ExtraBold" panose="020B0604020202020204" charset="0"/>
              </a:rPr>
              <a:t> – think of Lighthouses!</a:t>
            </a:r>
            <a:endParaRPr lang="en-GB" dirty="0">
              <a:solidFill>
                <a:schemeClr val="accent6">
                  <a:lumMod val="50000"/>
                </a:schemeClr>
              </a:solidFill>
              <a:latin typeface="Baloo Thambi 2 ExtraBold" panose="020B0604020202020204" charset="0"/>
              <a:cs typeface="Baloo Thambi 2 ExtraBold" panose="020B0604020202020204" charset="0"/>
            </a:endParaRPr>
          </a:p>
        </p:txBody>
      </p:sp>
    </p:spTree>
    <p:extLst>
      <p:ext uri="{BB962C8B-B14F-4D97-AF65-F5344CB8AC3E}">
        <p14:creationId xmlns:p14="http://schemas.microsoft.com/office/powerpoint/2010/main" val="219221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8A41-5601-2AB5-B8E6-E5FD8E10B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78F9D-912A-42AD-42B4-9BD8C6BB6894}"/>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0FF2309C-91FB-1B16-2453-91AC428C79CB}"/>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88BCE146-5546-8B0E-8039-01FFAD44FE8A}"/>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ED5777CF-0548-83E8-3673-FF869907C736}"/>
              </a:ext>
            </a:extLst>
          </p:cNvPr>
          <p:cNvSpPr>
            <a:spLocks noGrp="1"/>
          </p:cNvSpPr>
          <p:nvPr>
            <p:ph type="sldNum" sz="quarter" idx="12"/>
          </p:nvPr>
        </p:nvSpPr>
        <p:spPr/>
        <p:txBody>
          <a:bodyPr/>
          <a:lstStyle/>
          <a:p>
            <a:fld id="{2377E762-BB25-4DDF-92F3-831B95C4433F}" type="slidenum">
              <a:rPr lang="en-GB" smtClean="0"/>
              <a:pPr/>
              <a:t>51</a:t>
            </a:fld>
            <a:endParaRPr lang="en-GB" dirty="0"/>
          </a:p>
        </p:txBody>
      </p:sp>
      <p:sp>
        <p:nvSpPr>
          <p:cNvPr id="7" name="Content Placeholder 6">
            <a:extLst>
              <a:ext uri="{FF2B5EF4-FFF2-40B4-BE49-F238E27FC236}">
                <a16:creationId xmlns:a16="http://schemas.microsoft.com/office/drawing/2014/main" id="{4ECA06A4-06F4-E4A9-BA8E-A470F90ECF31}"/>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In business demand is always a good thing</a:t>
            </a:r>
          </a:p>
        </p:txBody>
      </p:sp>
    </p:spTree>
    <p:extLst>
      <p:ext uri="{BB962C8B-B14F-4D97-AF65-F5344CB8AC3E}">
        <p14:creationId xmlns:p14="http://schemas.microsoft.com/office/powerpoint/2010/main" val="19613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0A0D-B3F0-C962-3321-3AB2B8E4D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8574A-2FA4-13EF-3AAC-3F484D0B6347}"/>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BD2E403B-5FE1-BB33-7FCE-AEBC39881853}"/>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A40082C4-C970-6842-982A-759764FC161B}"/>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EA87AD23-852D-8936-0DB3-C6370528FE56}"/>
              </a:ext>
            </a:extLst>
          </p:cNvPr>
          <p:cNvSpPr>
            <a:spLocks noGrp="1"/>
          </p:cNvSpPr>
          <p:nvPr>
            <p:ph type="sldNum" sz="quarter" idx="12"/>
          </p:nvPr>
        </p:nvSpPr>
        <p:spPr/>
        <p:txBody>
          <a:bodyPr/>
          <a:lstStyle/>
          <a:p>
            <a:fld id="{2377E762-BB25-4DDF-92F3-831B95C4433F}" type="slidenum">
              <a:rPr lang="en-GB" smtClean="0"/>
              <a:pPr/>
              <a:t>52</a:t>
            </a:fld>
            <a:endParaRPr lang="en-GB" dirty="0"/>
          </a:p>
        </p:txBody>
      </p:sp>
      <p:sp>
        <p:nvSpPr>
          <p:cNvPr id="7" name="Content Placeholder 6">
            <a:extLst>
              <a:ext uri="{FF2B5EF4-FFF2-40B4-BE49-F238E27FC236}">
                <a16:creationId xmlns:a16="http://schemas.microsoft.com/office/drawing/2014/main" id="{475FFE9C-3EDB-634C-D050-7470D973A985}"/>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In business repeat custom </a:t>
            </a:r>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is brilliant!</a:t>
            </a:r>
          </a:p>
        </p:txBody>
      </p:sp>
    </p:spTree>
    <p:extLst>
      <p:ext uri="{BB962C8B-B14F-4D97-AF65-F5344CB8AC3E}">
        <p14:creationId xmlns:p14="http://schemas.microsoft.com/office/powerpoint/2010/main" val="43777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C60AC-7FD3-75FE-C7CA-31804E166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BDE92-011E-D68F-5133-68EF0063D945}"/>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4DECAFA7-4DF8-C183-0708-75C382CEEDFD}"/>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BC7F82BF-377A-4AFC-DADE-56CDCFF3990B}"/>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EDAAF1D1-D86E-4608-93AC-AB50B7BD5E64}"/>
              </a:ext>
            </a:extLst>
          </p:cNvPr>
          <p:cNvSpPr>
            <a:spLocks noGrp="1"/>
          </p:cNvSpPr>
          <p:nvPr>
            <p:ph type="sldNum" sz="quarter" idx="12"/>
          </p:nvPr>
        </p:nvSpPr>
        <p:spPr/>
        <p:txBody>
          <a:bodyPr/>
          <a:lstStyle/>
          <a:p>
            <a:fld id="{2377E762-BB25-4DDF-92F3-831B95C4433F}" type="slidenum">
              <a:rPr lang="en-GB" smtClean="0"/>
              <a:pPr/>
              <a:t>53</a:t>
            </a:fld>
            <a:endParaRPr lang="en-GB" dirty="0"/>
          </a:p>
        </p:txBody>
      </p:sp>
      <p:sp>
        <p:nvSpPr>
          <p:cNvPr id="7" name="Content Placeholder 6">
            <a:extLst>
              <a:ext uri="{FF2B5EF4-FFF2-40B4-BE49-F238E27FC236}">
                <a16:creationId xmlns:a16="http://schemas.microsoft.com/office/drawing/2014/main" id="{74AB0C83-B4B3-A014-68DC-F588FB7B0EB0}"/>
              </a:ext>
            </a:extLst>
          </p:cNvPr>
          <p:cNvSpPr>
            <a:spLocks noGrp="1"/>
          </p:cNvSpPr>
          <p:nvPr>
            <p:ph idx="1"/>
          </p:nvPr>
        </p:nvSpPr>
        <p:spPr>
          <a:xfrm>
            <a:off x="838200" y="1825625"/>
            <a:ext cx="10515600" cy="3731113"/>
          </a:xfrm>
        </p:spPr>
        <p:txBody>
          <a:bodyPr>
            <a:normAutofit lnSpcReduction="10000"/>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In business loan capital can unlock new income by meeting high demand</a:t>
            </a:r>
          </a:p>
        </p:txBody>
      </p:sp>
    </p:spTree>
    <p:extLst>
      <p:ext uri="{BB962C8B-B14F-4D97-AF65-F5344CB8AC3E}">
        <p14:creationId xmlns:p14="http://schemas.microsoft.com/office/powerpoint/2010/main" val="364602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D33F-CB91-5602-7CD7-B0DB72354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BB4C9-3447-CD8D-B419-9AF4C25ACF70}"/>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035446CD-318F-7A0C-EB23-6E0C120D30E0}"/>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BC8C2FAE-08E9-44A6-85CB-76F2B979239D}"/>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52838889-041F-A533-5684-D73967A2581F}"/>
              </a:ext>
            </a:extLst>
          </p:cNvPr>
          <p:cNvSpPr>
            <a:spLocks noGrp="1"/>
          </p:cNvSpPr>
          <p:nvPr>
            <p:ph type="sldNum" sz="quarter" idx="12"/>
          </p:nvPr>
        </p:nvSpPr>
        <p:spPr/>
        <p:txBody>
          <a:bodyPr/>
          <a:lstStyle/>
          <a:p>
            <a:fld id="{2377E762-BB25-4DDF-92F3-831B95C4433F}" type="slidenum">
              <a:rPr lang="en-GB" smtClean="0"/>
              <a:pPr/>
              <a:t>54</a:t>
            </a:fld>
            <a:endParaRPr lang="en-GB" dirty="0"/>
          </a:p>
        </p:txBody>
      </p:sp>
      <p:sp>
        <p:nvSpPr>
          <p:cNvPr id="7" name="Content Placeholder 6">
            <a:extLst>
              <a:ext uri="{FF2B5EF4-FFF2-40B4-BE49-F238E27FC236}">
                <a16:creationId xmlns:a16="http://schemas.microsoft.com/office/drawing/2014/main" id="{0E90EADC-A1F7-3D23-A456-0E4C55921279}"/>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Cost, price and value are [importantly] different things</a:t>
            </a:r>
          </a:p>
        </p:txBody>
      </p:sp>
    </p:spTree>
    <p:extLst>
      <p:ext uri="{BB962C8B-B14F-4D97-AF65-F5344CB8AC3E}">
        <p14:creationId xmlns:p14="http://schemas.microsoft.com/office/powerpoint/2010/main" val="266178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7F8F-36B9-F439-F782-E01180965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A4429-33D2-AFA5-4479-32D35D2BFE61}"/>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31F6C831-989C-1D7A-789B-531A1DDFB06E}"/>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492E7FDF-8AC3-DA83-363A-3C786D7A24A2}"/>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54AC189A-48D1-BE72-4DAC-C26EF3860EE7}"/>
              </a:ext>
            </a:extLst>
          </p:cNvPr>
          <p:cNvSpPr>
            <a:spLocks noGrp="1"/>
          </p:cNvSpPr>
          <p:nvPr>
            <p:ph type="sldNum" sz="quarter" idx="12"/>
          </p:nvPr>
        </p:nvSpPr>
        <p:spPr/>
        <p:txBody>
          <a:bodyPr/>
          <a:lstStyle/>
          <a:p>
            <a:fld id="{2377E762-BB25-4DDF-92F3-831B95C4433F}" type="slidenum">
              <a:rPr lang="en-GB" smtClean="0"/>
              <a:pPr/>
              <a:t>55</a:t>
            </a:fld>
            <a:endParaRPr lang="en-GB" dirty="0"/>
          </a:p>
        </p:txBody>
      </p:sp>
      <p:sp>
        <p:nvSpPr>
          <p:cNvPr id="7" name="Content Placeholder 6">
            <a:extLst>
              <a:ext uri="{FF2B5EF4-FFF2-40B4-BE49-F238E27FC236}">
                <a16:creationId xmlns:a16="http://schemas.microsoft.com/office/drawing/2014/main" id="{5F3106EC-2AC0-DB8E-93E5-8515E8CB2A06}"/>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In business price is a reasonable gauge for value</a:t>
            </a:r>
          </a:p>
        </p:txBody>
      </p:sp>
    </p:spTree>
    <p:extLst>
      <p:ext uri="{BB962C8B-B14F-4D97-AF65-F5344CB8AC3E}">
        <p14:creationId xmlns:p14="http://schemas.microsoft.com/office/powerpoint/2010/main" val="2283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3D9E-41BE-B58B-A9E8-610E74739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54F03-1B30-FA4B-2C86-B16CCE6CCA7B}"/>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CC004E19-1D4B-1A34-844E-12230EECCF29}"/>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244953EA-0E17-C122-F317-E9FFAFBBBE25}"/>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F9E15258-C408-C7B4-A940-BC0DAA47F5A4}"/>
              </a:ext>
            </a:extLst>
          </p:cNvPr>
          <p:cNvSpPr>
            <a:spLocks noGrp="1"/>
          </p:cNvSpPr>
          <p:nvPr>
            <p:ph type="sldNum" sz="quarter" idx="12"/>
          </p:nvPr>
        </p:nvSpPr>
        <p:spPr/>
        <p:txBody>
          <a:bodyPr/>
          <a:lstStyle/>
          <a:p>
            <a:fld id="{2377E762-BB25-4DDF-92F3-831B95C4433F}" type="slidenum">
              <a:rPr lang="en-GB" smtClean="0"/>
              <a:pPr/>
              <a:t>56</a:t>
            </a:fld>
            <a:endParaRPr lang="en-GB" dirty="0"/>
          </a:p>
        </p:txBody>
      </p:sp>
      <p:sp>
        <p:nvSpPr>
          <p:cNvPr id="7" name="Content Placeholder 6">
            <a:extLst>
              <a:ext uri="{FF2B5EF4-FFF2-40B4-BE49-F238E27FC236}">
                <a16:creationId xmlns:a16="http://schemas.microsoft.com/office/drawing/2014/main" id="{CEAFF04B-2952-B131-AF82-CD75979BA627}"/>
              </a:ext>
            </a:extLst>
          </p:cNvPr>
          <p:cNvSpPr>
            <a:spLocks noGrp="1"/>
          </p:cNvSpPr>
          <p:nvPr>
            <p:ph idx="1"/>
          </p:nvPr>
        </p:nvSpPr>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Care is not a product, </a:t>
            </a:r>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it is a verb</a:t>
            </a:r>
          </a:p>
        </p:txBody>
      </p:sp>
    </p:spTree>
    <p:extLst>
      <p:ext uri="{BB962C8B-B14F-4D97-AF65-F5344CB8AC3E}">
        <p14:creationId xmlns:p14="http://schemas.microsoft.com/office/powerpoint/2010/main" val="67967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C0B5-E2A0-B00B-AD97-4F0FF1D4C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91D80-A61D-1F3C-220A-6A2E6DB8B3D5}"/>
              </a:ext>
            </a:extLst>
          </p:cNvPr>
          <p:cNvSpPr>
            <a:spLocks noGrp="1"/>
          </p:cNvSpPr>
          <p:nvPr>
            <p:ph type="title"/>
          </p:nvPr>
        </p:nvSpPr>
        <p:spPr>
          <a:xfrm>
            <a:off x="838200" y="365125"/>
            <a:ext cx="10515600" cy="1325563"/>
          </a:xfrm>
        </p:spPr>
        <p:txBody>
          <a:bodyPr anchor="ctr">
            <a:normAutofit/>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chemeClr val="accent3"/>
              </a:solidFill>
            </a:endParaRPr>
          </a:p>
        </p:txBody>
      </p:sp>
      <p:sp>
        <p:nvSpPr>
          <p:cNvPr id="15" name="Content Placeholder 3">
            <a:extLst>
              <a:ext uri="{FF2B5EF4-FFF2-40B4-BE49-F238E27FC236}">
                <a16:creationId xmlns:a16="http://schemas.microsoft.com/office/drawing/2014/main" id="{DD29AAE8-8918-C200-A203-A0C03551BD4D}"/>
              </a:ext>
            </a:extLst>
          </p:cNvPr>
          <p:cNvSpPr>
            <a:spLocks noGrp="1"/>
          </p:cNvSpPr>
          <p:nvPr>
            <p:ph sz="half" idx="2"/>
          </p:nvPr>
        </p:nvSpPr>
        <p:spPr>
          <a:xfrm>
            <a:off x="8610600" y="2238703"/>
            <a:ext cx="2743200" cy="1954925"/>
          </a:xfrm>
        </p:spPr>
        <p:txBody>
          <a:bodyPr>
            <a:normAutofit/>
          </a:bodyPr>
          <a:lstStyle/>
          <a:p>
            <a:pPr marL="0" indent="0">
              <a:buNone/>
            </a:pPr>
            <a:r>
              <a:rPr lang="en-US" sz="2000" b="1" dirty="0"/>
              <a:t>Unit purchasing, costing &amp; pricing is like nitrous oxide in a fuel tank, accelerating market collapse</a:t>
            </a:r>
          </a:p>
        </p:txBody>
      </p:sp>
      <p:sp>
        <p:nvSpPr>
          <p:cNvPr id="4" name="Date Placeholder 3">
            <a:extLst>
              <a:ext uri="{FF2B5EF4-FFF2-40B4-BE49-F238E27FC236}">
                <a16:creationId xmlns:a16="http://schemas.microsoft.com/office/drawing/2014/main" id="{EF09E0E7-00C4-FC3E-7A17-78B14F4AC053}"/>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6" name="Slide Number Placeholder 5">
            <a:extLst>
              <a:ext uri="{FF2B5EF4-FFF2-40B4-BE49-F238E27FC236}">
                <a16:creationId xmlns:a16="http://schemas.microsoft.com/office/drawing/2014/main" id="{0B422923-DBA6-F467-8896-B8A7A1DFC56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57</a:t>
            </a:fld>
            <a:endParaRPr lang="en-GB"/>
          </a:p>
        </p:txBody>
      </p:sp>
      <p:sp>
        <p:nvSpPr>
          <p:cNvPr id="5" name="Footer Placeholder 4">
            <a:extLst>
              <a:ext uri="{FF2B5EF4-FFF2-40B4-BE49-F238E27FC236}">
                <a16:creationId xmlns:a16="http://schemas.microsoft.com/office/drawing/2014/main" id="{A1163531-E435-CEBB-0C4C-CD0DE0EE69A0}"/>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pic>
        <p:nvPicPr>
          <p:cNvPr id="14" name="Content Placeholder 13" descr="A graph on a white background&#10;&#10;AI-generated content may be incorrect.">
            <a:extLst>
              <a:ext uri="{FF2B5EF4-FFF2-40B4-BE49-F238E27FC236}">
                <a16:creationId xmlns:a16="http://schemas.microsoft.com/office/drawing/2014/main" id="{06F82055-971B-41BA-C3B7-704BE17C3EC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6463" y="1858499"/>
            <a:ext cx="8019727" cy="4132397"/>
          </a:xfrm>
        </p:spPr>
      </p:pic>
    </p:spTree>
    <p:extLst>
      <p:ext uri="{BB962C8B-B14F-4D97-AF65-F5344CB8AC3E}">
        <p14:creationId xmlns:p14="http://schemas.microsoft.com/office/powerpoint/2010/main" val="428065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35423-F96A-2CFE-22A7-9A566134C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13171-2D04-0762-CD20-D558744ECDC3}"/>
              </a:ext>
            </a:extLst>
          </p:cNvPr>
          <p:cNvSpPr>
            <a:spLocks noGrp="1"/>
          </p:cNvSpPr>
          <p:nvPr>
            <p:ph type="title"/>
          </p:nvPr>
        </p:nvSpPr>
        <p:spPr>
          <a:xfrm>
            <a:off x="835058" y="148100"/>
            <a:ext cx="10515600" cy="1325563"/>
          </a:xfrm>
        </p:spPr>
        <p:txBody>
          <a:bodyPr/>
          <a:lstStyle/>
          <a:p>
            <a:r>
              <a:rPr lang="en-US" dirty="0">
                <a:solidFill>
                  <a:srgbClr val="92D050"/>
                </a:solidFill>
              </a:rPr>
              <a:t>Why business ‘tenets’ don’t work, or help in </a:t>
            </a:r>
            <a:r>
              <a:rPr lang="en-US" dirty="0" err="1">
                <a:solidFill>
                  <a:srgbClr val="92D050"/>
                </a:solidFill>
              </a:rPr>
              <a:t>organising</a:t>
            </a:r>
            <a:r>
              <a:rPr lang="en-US" dirty="0">
                <a:solidFill>
                  <a:srgbClr val="92D050"/>
                </a:solidFill>
              </a:rPr>
              <a:t> public purpose </a:t>
            </a:r>
            <a:endParaRPr lang="en-GB" dirty="0">
              <a:solidFill>
                <a:srgbClr val="92D050"/>
              </a:solidFill>
            </a:endParaRPr>
          </a:p>
        </p:txBody>
      </p:sp>
      <p:sp>
        <p:nvSpPr>
          <p:cNvPr id="4" name="Date Placeholder 3">
            <a:extLst>
              <a:ext uri="{FF2B5EF4-FFF2-40B4-BE49-F238E27FC236}">
                <a16:creationId xmlns:a16="http://schemas.microsoft.com/office/drawing/2014/main" id="{8DECA405-9FA1-2879-C9E3-1C05F183EE33}"/>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E821CDEB-4036-4DE8-DE54-024BF6CC87FC}"/>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AB20B99A-D8B4-B1DD-34CB-F8680F8E62C9}"/>
              </a:ext>
            </a:extLst>
          </p:cNvPr>
          <p:cNvSpPr>
            <a:spLocks noGrp="1"/>
          </p:cNvSpPr>
          <p:nvPr>
            <p:ph type="sldNum" sz="quarter" idx="12"/>
          </p:nvPr>
        </p:nvSpPr>
        <p:spPr/>
        <p:txBody>
          <a:bodyPr/>
          <a:lstStyle/>
          <a:p>
            <a:fld id="{2377E762-BB25-4DDF-92F3-831B95C4433F}" type="slidenum">
              <a:rPr lang="en-GB" smtClean="0"/>
              <a:pPr/>
              <a:t>58</a:t>
            </a:fld>
            <a:endParaRPr lang="en-GB" dirty="0"/>
          </a:p>
        </p:txBody>
      </p:sp>
      <p:sp>
        <p:nvSpPr>
          <p:cNvPr id="7" name="Content Placeholder 6">
            <a:extLst>
              <a:ext uri="{FF2B5EF4-FFF2-40B4-BE49-F238E27FC236}">
                <a16:creationId xmlns:a16="http://schemas.microsoft.com/office/drawing/2014/main" id="{217A5FCA-DA14-14E1-79BD-08A0780CB09F}"/>
              </a:ext>
            </a:extLst>
          </p:cNvPr>
          <p:cNvSpPr>
            <a:spLocks noGrp="1"/>
          </p:cNvSpPr>
          <p:nvPr>
            <p:ph idx="1"/>
          </p:nvPr>
        </p:nvSpPr>
        <p:spPr>
          <a:xfrm>
            <a:off x="835058" y="1627662"/>
            <a:ext cx="10515600" cy="4351338"/>
          </a:xfrm>
        </p:spPr>
        <p:txBody>
          <a:bodyPr>
            <a:normAutofit/>
          </a:bodyPr>
          <a:lstStyle/>
          <a:p>
            <a:pPr marL="0" indent="0" algn="ctr">
              <a:buNone/>
            </a:pPr>
            <a:endParaRPr lang="en-US" sz="6600" b="1" dirty="0"/>
          </a:p>
          <a:p>
            <a:pPr marL="0" indent="0" algn="ctr">
              <a:buNone/>
            </a:pPr>
            <a:r>
              <a:rPr lang="en-US" sz="6600" b="1" dirty="0">
                <a:solidFill>
                  <a:schemeClr val="accent6">
                    <a:lumMod val="50000"/>
                  </a:schemeClr>
                </a:solidFill>
                <a:latin typeface="Baloo Thambi 2 ExtraBold" panose="020B0604020202020204" charset="0"/>
                <a:cs typeface="Baloo Thambi 2 ExtraBold" panose="020B0604020202020204" charset="0"/>
              </a:rPr>
              <a:t>In commercial markets SCARCITY DRIVES UP MARKET VALUE</a:t>
            </a:r>
          </a:p>
        </p:txBody>
      </p:sp>
    </p:spTree>
    <p:extLst>
      <p:ext uri="{BB962C8B-B14F-4D97-AF65-F5344CB8AC3E}">
        <p14:creationId xmlns:p14="http://schemas.microsoft.com/office/powerpoint/2010/main" val="55254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6C9A-DD22-179A-3B03-FDFDFA4C7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7450B-56C7-4033-DCB4-7C4F51977E11}"/>
              </a:ext>
            </a:extLst>
          </p:cNvPr>
          <p:cNvSpPr>
            <a:spLocks noGrp="1"/>
          </p:cNvSpPr>
          <p:nvPr>
            <p:ph type="title"/>
          </p:nvPr>
        </p:nvSpPr>
        <p:spPr>
          <a:xfrm>
            <a:off x="838200" y="365125"/>
            <a:ext cx="10515600" cy="1325563"/>
          </a:xfrm>
        </p:spPr>
        <p:txBody>
          <a:bodyPr anchor="ctr">
            <a:normAutofit/>
          </a:bodyPr>
          <a:lstStyle/>
          <a:p>
            <a:r>
              <a:rPr lang="en-US" dirty="0">
                <a:solidFill>
                  <a:schemeClr val="accent6">
                    <a:lumMod val="50000"/>
                  </a:schemeClr>
                </a:solidFill>
              </a:rPr>
              <a:t>Edgar Cahn (US economist)</a:t>
            </a:r>
            <a:endParaRPr lang="en-GB" dirty="0">
              <a:solidFill>
                <a:schemeClr val="accent6">
                  <a:lumMod val="50000"/>
                </a:schemeClr>
              </a:solidFill>
            </a:endParaRPr>
          </a:p>
        </p:txBody>
      </p:sp>
      <p:pic>
        <p:nvPicPr>
          <p:cNvPr id="8" name="Content Placeholder 7" descr="A close-up of a text&#10;&#10;AI-generated content may be incorrect.">
            <a:extLst>
              <a:ext uri="{FF2B5EF4-FFF2-40B4-BE49-F238E27FC236}">
                <a16:creationId xmlns:a16="http://schemas.microsoft.com/office/drawing/2014/main" id="{B72F96FA-2147-3345-27A3-C5B61BA7C3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73" y="1498862"/>
            <a:ext cx="11476254" cy="4705263"/>
          </a:xfrm>
          <a:noFill/>
        </p:spPr>
      </p:pic>
      <p:sp>
        <p:nvSpPr>
          <p:cNvPr id="4" name="Date Placeholder 3">
            <a:extLst>
              <a:ext uri="{FF2B5EF4-FFF2-40B4-BE49-F238E27FC236}">
                <a16:creationId xmlns:a16="http://schemas.microsoft.com/office/drawing/2014/main" id="{808060B8-025F-2D8A-C662-A6673168E84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5" name="Footer Placeholder 4">
            <a:extLst>
              <a:ext uri="{FF2B5EF4-FFF2-40B4-BE49-F238E27FC236}">
                <a16:creationId xmlns:a16="http://schemas.microsoft.com/office/drawing/2014/main" id="{1B0EDD20-77FF-B18B-ECD8-82B4EEDB0045}"/>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D3FBE161-4831-A40E-0E25-0F5FD4DE080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59</a:t>
            </a:fld>
            <a:endParaRPr lang="en-GB"/>
          </a:p>
        </p:txBody>
      </p:sp>
    </p:spTree>
    <p:extLst>
      <p:ext uri="{BB962C8B-B14F-4D97-AF65-F5344CB8AC3E}">
        <p14:creationId xmlns:p14="http://schemas.microsoft.com/office/powerpoint/2010/main" val="2904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C7D5-8EFA-C95B-939A-36AAB0310FFF}"/>
              </a:ext>
            </a:extLst>
          </p:cNvPr>
          <p:cNvSpPr>
            <a:spLocks noGrp="1"/>
          </p:cNvSpPr>
          <p:nvPr>
            <p:ph type="title"/>
          </p:nvPr>
        </p:nvSpPr>
        <p:spPr>
          <a:xfrm>
            <a:off x="420974" y="321583"/>
            <a:ext cx="10249036" cy="1300389"/>
          </a:xfrm>
        </p:spPr>
        <p:txBody>
          <a:bodyPr>
            <a:normAutofit fontScale="90000"/>
          </a:bodyPr>
          <a:lstStyle/>
          <a:p>
            <a:r>
              <a:rPr lang="en-GB" dirty="0">
                <a:solidFill>
                  <a:schemeClr val="accent4">
                    <a:lumMod val="50000"/>
                  </a:schemeClr>
                </a:solidFill>
              </a:rPr>
              <a:t>Eastern Region distribution of Providers -  Ofsted rating </a:t>
            </a:r>
          </a:p>
        </p:txBody>
      </p:sp>
      <p:pic>
        <p:nvPicPr>
          <p:cNvPr id="5" name="Picture 4">
            <a:extLst>
              <a:ext uri="{FF2B5EF4-FFF2-40B4-BE49-F238E27FC236}">
                <a16:creationId xmlns:a16="http://schemas.microsoft.com/office/drawing/2014/main" id="{80466447-E017-BCE7-E15C-8C125DA767DE}"/>
              </a:ext>
            </a:extLst>
          </p:cNvPr>
          <p:cNvPicPr>
            <a:picLocks noChangeAspect="1"/>
          </p:cNvPicPr>
          <p:nvPr/>
        </p:nvPicPr>
        <p:blipFill>
          <a:blip r:embed="rId3"/>
          <a:stretch>
            <a:fillRect/>
          </a:stretch>
        </p:blipFill>
        <p:spPr>
          <a:xfrm>
            <a:off x="5339025" y="1172587"/>
            <a:ext cx="5243759" cy="4506686"/>
          </a:xfrm>
          <a:prstGeom prst="rect">
            <a:avLst/>
          </a:prstGeom>
        </p:spPr>
      </p:pic>
      <p:pic>
        <p:nvPicPr>
          <p:cNvPr id="7" name="Picture 6">
            <a:extLst>
              <a:ext uri="{FF2B5EF4-FFF2-40B4-BE49-F238E27FC236}">
                <a16:creationId xmlns:a16="http://schemas.microsoft.com/office/drawing/2014/main" id="{FB1F5EA1-BF86-E0E4-D485-DFA3DABA18E3}"/>
              </a:ext>
            </a:extLst>
          </p:cNvPr>
          <p:cNvPicPr>
            <a:picLocks noChangeAspect="1"/>
          </p:cNvPicPr>
          <p:nvPr/>
        </p:nvPicPr>
        <p:blipFill>
          <a:blip r:embed="rId4"/>
          <a:stretch>
            <a:fillRect/>
          </a:stretch>
        </p:blipFill>
        <p:spPr>
          <a:xfrm>
            <a:off x="933307" y="2356797"/>
            <a:ext cx="3995058" cy="2884635"/>
          </a:xfrm>
          <a:prstGeom prst="rect">
            <a:avLst/>
          </a:prstGeom>
        </p:spPr>
      </p:pic>
      <p:sp>
        <p:nvSpPr>
          <p:cNvPr id="3" name="TextBox 2">
            <a:extLst>
              <a:ext uri="{FF2B5EF4-FFF2-40B4-BE49-F238E27FC236}">
                <a16:creationId xmlns:a16="http://schemas.microsoft.com/office/drawing/2014/main" id="{4E919AE3-9653-AD71-1379-EBC985A7211F}"/>
              </a:ext>
            </a:extLst>
          </p:cNvPr>
          <p:cNvSpPr txBox="1"/>
          <p:nvPr/>
        </p:nvSpPr>
        <p:spPr>
          <a:xfrm>
            <a:off x="517358" y="6167085"/>
            <a:ext cx="2535951" cy="369332"/>
          </a:xfrm>
          <a:prstGeom prst="rect">
            <a:avLst/>
          </a:prstGeom>
          <a:noFill/>
        </p:spPr>
        <p:txBody>
          <a:bodyPr wrap="none" rtlCol="0">
            <a:spAutoFit/>
          </a:bodyPr>
          <a:lstStyle/>
          <a:p>
            <a:r>
              <a:rPr lang="en-US" b="1" i="1" dirty="0"/>
              <a:t>*</a:t>
            </a:r>
            <a:r>
              <a:rPr lang="en-US" sz="1400" dirty="0"/>
              <a:t>Based on Ofsted data May 25</a:t>
            </a:r>
            <a:endParaRPr lang="en-GB" dirty="0"/>
          </a:p>
        </p:txBody>
      </p:sp>
      <p:pic>
        <p:nvPicPr>
          <p:cNvPr id="6" name="Picture 5">
            <a:extLst>
              <a:ext uri="{FF2B5EF4-FFF2-40B4-BE49-F238E27FC236}">
                <a16:creationId xmlns:a16="http://schemas.microsoft.com/office/drawing/2014/main" id="{DF845324-03AA-B646-CED5-331F250CC1A9}"/>
              </a:ext>
            </a:extLst>
          </p:cNvPr>
          <p:cNvPicPr>
            <a:picLocks noChangeAspect="1"/>
          </p:cNvPicPr>
          <p:nvPr/>
        </p:nvPicPr>
        <p:blipFill>
          <a:blip r:embed="rId5"/>
          <a:stretch>
            <a:fillRect/>
          </a:stretch>
        </p:blipFill>
        <p:spPr>
          <a:xfrm>
            <a:off x="10670010" y="0"/>
            <a:ext cx="1341236" cy="1341236"/>
          </a:xfrm>
          <a:prstGeom prst="rect">
            <a:avLst/>
          </a:prstGeom>
        </p:spPr>
      </p:pic>
      <p:pic>
        <p:nvPicPr>
          <p:cNvPr id="9" name="Picture 8" descr="A green arrow with black text&#10;&#10;AI-generated content may be incorrect.">
            <a:extLst>
              <a:ext uri="{FF2B5EF4-FFF2-40B4-BE49-F238E27FC236}">
                <a16:creationId xmlns:a16="http://schemas.microsoft.com/office/drawing/2014/main" id="{CD771A5B-15F5-1103-C7F5-2CA3527B9629}"/>
              </a:ext>
            </a:extLst>
          </p:cNvPr>
          <p:cNvPicPr>
            <a:picLocks noChangeAspect="1"/>
          </p:cNvPicPr>
          <p:nvPr/>
        </p:nvPicPr>
        <p:blipFill>
          <a:blip r:embed="rId6"/>
          <a:stretch>
            <a:fillRect/>
          </a:stretch>
        </p:blipFill>
        <p:spPr>
          <a:xfrm>
            <a:off x="10616610" y="5690267"/>
            <a:ext cx="1435303" cy="955428"/>
          </a:xfrm>
          <a:prstGeom prst="rect">
            <a:avLst/>
          </a:prstGeom>
        </p:spPr>
      </p:pic>
    </p:spTree>
    <p:extLst>
      <p:ext uri="{BB962C8B-B14F-4D97-AF65-F5344CB8AC3E}">
        <p14:creationId xmlns:p14="http://schemas.microsoft.com/office/powerpoint/2010/main" val="101182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99BD-C86A-8136-7B2B-CC6DF705A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C56AB-0ED4-E568-AD5A-C1FA599945DC}"/>
              </a:ext>
            </a:extLst>
          </p:cNvPr>
          <p:cNvSpPr>
            <a:spLocks noGrp="1"/>
          </p:cNvSpPr>
          <p:nvPr>
            <p:ph type="title"/>
          </p:nvPr>
        </p:nvSpPr>
        <p:spPr>
          <a:xfrm>
            <a:off x="838200" y="365125"/>
            <a:ext cx="10515600" cy="1325563"/>
          </a:xfrm>
        </p:spPr>
        <p:txBody>
          <a:bodyPr anchor="ctr">
            <a:normAutofit/>
          </a:bodyPr>
          <a:lstStyle/>
          <a:p>
            <a:r>
              <a:rPr lang="en-US" dirty="0">
                <a:solidFill>
                  <a:schemeClr val="accent6">
                    <a:lumMod val="50000"/>
                  </a:schemeClr>
                </a:solidFill>
              </a:rPr>
              <a:t>Take the </a:t>
            </a:r>
            <a:r>
              <a:rPr lang="en-US" dirty="0">
                <a:solidFill>
                  <a:schemeClr val="accent5">
                    <a:lumMod val="75000"/>
                  </a:schemeClr>
                </a:solidFill>
              </a:rPr>
              <a:t>Red Pill</a:t>
            </a:r>
            <a:r>
              <a:rPr lang="en-US" dirty="0"/>
              <a:t>!</a:t>
            </a:r>
            <a:endParaRPr lang="en-GB" dirty="0"/>
          </a:p>
        </p:txBody>
      </p:sp>
      <p:pic>
        <p:nvPicPr>
          <p:cNvPr id="10" name="Content Placeholder 9" descr="A person holding two colored pills&#10;&#10;AI-generated content may be incorrect.">
            <a:extLst>
              <a:ext uri="{FF2B5EF4-FFF2-40B4-BE49-F238E27FC236}">
                <a16:creationId xmlns:a16="http://schemas.microsoft.com/office/drawing/2014/main" id="{CD41FC4E-7F3F-7BEA-9AA2-37FC426437C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6107" r="7860" b="3"/>
          <a:stretch>
            <a:fillRect/>
          </a:stretch>
        </p:blipFill>
        <p:spPr>
          <a:xfrm>
            <a:off x="838200" y="1825625"/>
            <a:ext cx="5181600" cy="4351338"/>
          </a:xfrm>
          <a:noFill/>
        </p:spPr>
      </p:pic>
      <p:sp>
        <p:nvSpPr>
          <p:cNvPr id="15" name="Content Placeholder 3">
            <a:extLst>
              <a:ext uri="{FF2B5EF4-FFF2-40B4-BE49-F238E27FC236}">
                <a16:creationId xmlns:a16="http://schemas.microsoft.com/office/drawing/2014/main" id="{9678C68D-0E5F-2796-62B6-DB2CA7E53234}"/>
              </a:ext>
            </a:extLst>
          </p:cNvPr>
          <p:cNvSpPr>
            <a:spLocks noGrp="1"/>
          </p:cNvSpPr>
          <p:nvPr>
            <p:ph sz="half" idx="2"/>
          </p:nvPr>
        </p:nvSpPr>
        <p:spPr>
          <a:xfrm>
            <a:off x="6172200" y="1825625"/>
            <a:ext cx="5181600" cy="4351338"/>
          </a:xfrm>
        </p:spPr>
        <p:txBody>
          <a:bodyPr>
            <a:normAutofit fontScale="92500"/>
          </a:bodyPr>
          <a:lstStyle/>
          <a:p>
            <a:pPr marL="0" indent="0">
              <a:buNone/>
            </a:pPr>
            <a:r>
              <a:rPr lang="en-US"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Competitive markets in public services are a </a:t>
            </a:r>
            <a:r>
              <a:rPr lang="en-US"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SIMULATION</a:t>
            </a:r>
            <a:r>
              <a:rPr lang="en-US"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 </a:t>
            </a:r>
          </a:p>
          <a:p>
            <a:pPr marL="0" indent="0">
              <a:buNone/>
            </a:pPr>
            <a:endParaRPr lang="en-US"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rPr>
              <a:t>We can change them if we choose to. And we must.</a:t>
            </a:r>
          </a:p>
          <a:p>
            <a:pPr marL="0" indent="0">
              <a:buNone/>
            </a:pPr>
            <a:endParaRPr lang="en-US" b="1" dirty="0">
              <a:solidFill>
                <a:srgbClr val="002060"/>
              </a:solidFill>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sz="36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Markets don’t care about children </a:t>
            </a:r>
          </a:p>
          <a:p>
            <a:pPr marL="0" indent="0">
              <a:buNone/>
            </a:pPr>
            <a:r>
              <a:rPr lang="en-US" sz="36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People Do!</a:t>
            </a:r>
          </a:p>
        </p:txBody>
      </p:sp>
      <p:sp>
        <p:nvSpPr>
          <p:cNvPr id="4" name="Date Placeholder 3">
            <a:extLst>
              <a:ext uri="{FF2B5EF4-FFF2-40B4-BE49-F238E27FC236}">
                <a16:creationId xmlns:a16="http://schemas.microsoft.com/office/drawing/2014/main" id="{ACAA08DA-2922-E3DF-7347-9DE6A7C89915}"/>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6" name="Slide Number Placeholder 5">
            <a:extLst>
              <a:ext uri="{FF2B5EF4-FFF2-40B4-BE49-F238E27FC236}">
                <a16:creationId xmlns:a16="http://schemas.microsoft.com/office/drawing/2014/main" id="{8993272A-417D-93D6-6CA1-64309F0551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60</a:t>
            </a:fld>
            <a:endParaRPr lang="en-GB"/>
          </a:p>
        </p:txBody>
      </p:sp>
      <p:sp>
        <p:nvSpPr>
          <p:cNvPr id="5" name="Footer Placeholder 4">
            <a:extLst>
              <a:ext uri="{FF2B5EF4-FFF2-40B4-BE49-F238E27FC236}">
                <a16:creationId xmlns:a16="http://schemas.microsoft.com/office/drawing/2014/main" id="{FA36569E-CC3A-9022-7BA0-82AB6682C077}"/>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Tree>
    <p:extLst>
      <p:ext uri="{BB962C8B-B14F-4D97-AF65-F5344CB8AC3E}">
        <p14:creationId xmlns:p14="http://schemas.microsoft.com/office/powerpoint/2010/main" val="8683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24A6-488E-5335-0A4E-55E2DEAA0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6EE5A-3811-F616-CEB4-31AC66203772}"/>
              </a:ext>
            </a:extLst>
          </p:cNvPr>
          <p:cNvSpPr>
            <a:spLocks noGrp="1"/>
          </p:cNvSpPr>
          <p:nvPr>
            <p:ph type="title"/>
          </p:nvPr>
        </p:nvSpPr>
        <p:spPr>
          <a:xfrm>
            <a:off x="838200" y="173299"/>
            <a:ext cx="10515600" cy="1325563"/>
          </a:xfrm>
        </p:spPr>
        <p:txBody>
          <a:bodyPr anchor="ctr">
            <a:normAutofit/>
          </a:bodyPr>
          <a:lstStyle/>
          <a:p>
            <a:r>
              <a:rPr lang="en-US" dirty="0">
                <a:solidFill>
                  <a:schemeClr val="accent6">
                    <a:lumMod val="50000"/>
                  </a:schemeClr>
                </a:solidFill>
              </a:rPr>
              <a:t>We have all the right people, just </a:t>
            </a:r>
            <a:br>
              <a:rPr lang="en-US" dirty="0">
                <a:solidFill>
                  <a:schemeClr val="accent6">
                    <a:lumMod val="50000"/>
                  </a:schemeClr>
                </a:solidFill>
              </a:rPr>
            </a:br>
            <a:r>
              <a:rPr lang="en-US" dirty="0">
                <a:solidFill>
                  <a:schemeClr val="accent6">
                    <a:lumMod val="50000"/>
                  </a:schemeClr>
                </a:solidFill>
              </a:rPr>
              <a:t>not in the right relationships</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CB7A2029-83BB-4E2F-BE90-84804C2E8BE7}"/>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5" name="Footer Placeholder 4">
            <a:extLst>
              <a:ext uri="{FF2B5EF4-FFF2-40B4-BE49-F238E27FC236}">
                <a16:creationId xmlns:a16="http://schemas.microsoft.com/office/drawing/2014/main" id="{EFB6E893-4B61-FD0C-911C-B55258389184}"/>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CB8D973C-8C51-5223-DCD0-22E0758174D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61</a:t>
            </a:fld>
            <a:endParaRPr lang="en-GB"/>
          </a:p>
        </p:txBody>
      </p:sp>
      <p:pic>
        <p:nvPicPr>
          <p:cNvPr id="10" name="Content Placeholder 9" descr="A group of men in suits&#10;&#10;AI-generated content may be incorrect.">
            <a:extLst>
              <a:ext uri="{FF2B5EF4-FFF2-40B4-BE49-F238E27FC236}">
                <a16:creationId xmlns:a16="http://schemas.microsoft.com/office/drawing/2014/main" id="{80884A0C-E4C2-0AC3-F1D7-6D1B7675C2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4351" y="1740362"/>
            <a:ext cx="8623298" cy="4351338"/>
          </a:xfrm>
        </p:spPr>
      </p:pic>
    </p:spTree>
    <p:extLst>
      <p:ext uri="{BB962C8B-B14F-4D97-AF65-F5344CB8AC3E}">
        <p14:creationId xmlns:p14="http://schemas.microsoft.com/office/powerpoint/2010/main" val="34513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C307-1008-8353-6124-7C8CD4E134B4}"/>
              </a:ext>
            </a:extLst>
          </p:cNvPr>
          <p:cNvSpPr>
            <a:spLocks noGrp="1"/>
          </p:cNvSpPr>
          <p:nvPr>
            <p:ph type="title"/>
          </p:nvPr>
        </p:nvSpPr>
        <p:spPr/>
        <p:txBody>
          <a:bodyPr/>
          <a:lstStyle/>
          <a:p>
            <a:r>
              <a:rPr lang="en-US" dirty="0">
                <a:solidFill>
                  <a:schemeClr val="accent4">
                    <a:lumMod val="50000"/>
                  </a:schemeClr>
                </a:solidFill>
              </a:rPr>
              <a:t>From Competition to Collaboration</a:t>
            </a:r>
            <a:endParaRPr lang="en-GB" dirty="0">
              <a:solidFill>
                <a:schemeClr val="accent4">
                  <a:lumMod val="50000"/>
                </a:schemeClr>
              </a:solidFill>
            </a:endParaRPr>
          </a:p>
        </p:txBody>
      </p:sp>
      <p:pic>
        <p:nvPicPr>
          <p:cNvPr id="8" name="Content Placeholder 7" descr="A red square with white text&#10;&#10;AI-generated content may be incorrect.">
            <a:extLst>
              <a:ext uri="{FF2B5EF4-FFF2-40B4-BE49-F238E27FC236}">
                <a16:creationId xmlns:a16="http://schemas.microsoft.com/office/drawing/2014/main" id="{9D7A47A6-049C-1E5B-6706-3FF78B121B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1400" y="1366345"/>
            <a:ext cx="5353763" cy="4786072"/>
          </a:xfrm>
        </p:spPr>
      </p:pic>
      <p:sp>
        <p:nvSpPr>
          <p:cNvPr id="4" name="Date Placeholder 3">
            <a:extLst>
              <a:ext uri="{FF2B5EF4-FFF2-40B4-BE49-F238E27FC236}">
                <a16:creationId xmlns:a16="http://schemas.microsoft.com/office/drawing/2014/main" id="{D08A62A1-21D3-FC3C-9B81-6FE905246765}"/>
              </a:ext>
            </a:extLst>
          </p:cNvPr>
          <p:cNvSpPr>
            <a:spLocks noGrp="1"/>
          </p:cNvSpPr>
          <p:nvPr>
            <p:ph type="dt" sz="half" idx="10"/>
          </p:nvPr>
        </p:nvSpPr>
        <p:spPr/>
        <p:txBody>
          <a:bodyPr/>
          <a:lstStyle/>
          <a:p>
            <a:r>
              <a:rPr lang="en-GB"/>
              <a:t>For Internal Use Only</a:t>
            </a:r>
            <a:endParaRPr lang="en-GB" dirty="0"/>
          </a:p>
        </p:txBody>
      </p:sp>
      <p:sp>
        <p:nvSpPr>
          <p:cNvPr id="5" name="Footer Placeholder 4">
            <a:extLst>
              <a:ext uri="{FF2B5EF4-FFF2-40B4-BE49-F238E27FC236}">
                <a16:creationId xmlns:a16="http://schemas.microsoft.com/office/drawing/2014/main" id="{7B3BC735-AB22-5F89-DAB9-187C03F9986A}"/>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7F97FE9B-A13C-141D-3335-F8B6D8B59B6C}"/>
              </a:ext>
            </a:extLst>
          </p:cNvPr>
          <p:cNvSpPr>
            <a:spLocks noGrp="1"/>
          </p:cNvSpPr>
          <p:nvPr>
            <p:ph type="sldNum" sz="quarter" idx="12"/>
          </p:nvPr>
        </p:nvSpPr>
        <p:spPr/>
        <p:txBody>
          <a:bodyPr/>
          <a:lstStyle/>
          <a:p>
            <a:fld id="{2377E762-BB25-4DDF-92F3-831B95C4433F}" type="slidenum">
              <a:rPr lang="en-GB" smtClean="0"/>
              <a:pPr/>
              <a:t>62</a:t>
            </a:fld>
            <a:endParaRPr lang="en-GB" dirty="0"/>
          </a:p>
        </p:txBody>
      </p:sp>
    </p:spTree>
    <p:extLst>
      <p:ext uri="{BB962C8B-B14F-4D97-AF65-F5344CB8AC3E}">
        <p14:creationId xmlns:p14="http://schemas.microsoft.com/office/powerpoint/2010/main" val="162692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EDA5-7313-1802-97BA-214A50C13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86839-E007-0E27-65E3-85848B727851}"/>
              </a:ext>
            </a:extLst>
          </p:cNvPr>
          <p:cNvSpPr>
            <a:spLocks noGrp="1"/>
          </p:cNvSpPr>
          <p:nvPr>
            <p:ph type="title"/>
          </p:nvPr>
        </p:nvSpPr>
        <p:spPr/>
        <p:txBody>
          <a:bodyPr/>
          <a:lstStyle/>
          <a:p>
            <a:r>
              <a:rPr lang="en-US" dirty="0">
                <a:solidFill>
                  <a:schemeClr val="accent4">
                    <a:lumMod val="50000"/>
                  </a:schemeClr>
                </a:solidFill>
              </a:rPr>
              <a:t>From Competition to Collaboration</a:t>
            </a:r>
            <a:endParaRPr lang="en-GB" dirty="0">
              <a:solidFill>
                <a:schemeClr val="accent4">
                  <a:lumMod val="50000"/>
                </a:schemeClr>
              </a:solidFill>
            </a:endParaRPr>
          </a:p>
        </p:txBody>
      </p:sp>
      <p:sp>
        <p:nvSpPr>
          <p:cNvPr id="4" name="Date Placeholder 3">
            <a:extLst>
              <a:ext uri="{FF2B5EF4-FFF2-40B4-BE49-F238E27FC236}">
                <a16:creationId xmlns:a16="http://schemas.microsoft.com/office/drawing/2014/main" id="{9A670AB4-506C-4EF8-BDD5-C2F95D4FD736}"/>
              </a:ext>
            </a:extLst>
          </p:cNvPr>
          <p:cNvSpPr>
            <a:spLocks noGrp="1"/>
          </p:cNvSpPr>
          <p:nvPr>
            <p:ph type="dt" sz="half" idx="10"/>
          </p:nvPr>
        </p:nvSpPr>
        <p:spPr/>
        <p:txBody>
          <a:bodyPr/>
          <a:lstStyle/>
          <a:p>
            <a:r>
              <a:rPr lang="en-US" dirty="0"/>
              <a:t>18</a:t>
            </a:r>
            <a:r>
              <a:rPr lang="en-US" baseline="30000" dirty="0"/>
              <a:t>th</a:t>
            </a:r>
            <a:r>
              <a:rPr lang="en-US" dirty="0"/>
              <a:t> June Newmarket</a:t>
            </a:r>
            <a:endParaRPr lang="en-GB" dirty="0"/>
          </a:p>
          <a:p>
            <a:endParaRPr lang="en-GB" dirty="0"/>
          </a:p>
        </p:txBody>
      </p:sp>
      <p:sp>
        <p:nvSpPr>
          <p:cNvPr id="5" name="Footer Placeholder 4">
            <a:extLst>
              <a:ext uri="{FF2B5EF4-FFF2-40B4-BE49-F238E27FC236}">
                <a16:creationId xmlns:a16="http://schemas.microsoft.com/office/drawing/2014/main" id="{8A242D61-2979-95A3-F3C3-3E96FDB813DB}"/>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22FC1864-F8E2-AB0D-6EB3-2EF3702D00D9}"/>
              </a:ext>
            </a:extLst>
          </p:cNvPr>
          <p:cNvSpPr>
            <a:spLocks noGrp="1"/>
          </p:cNvSpPr>
          <p:nvPr>
            <p:ph type="sldNum" sz="quarter" idx="12"/>
          </p:nvPr>
        </p:nvSpPr>
        <p:spPr/>
        <p:txBody>
          <a:bodyPr/>
          <a:lstStyle/>
          <a:p>
            <a:fld id="{2377E762-BB25-4DDF-92F3-831B95C4433F}" type="slidenum">
              <a:rPr lang="en-GB" smtClean="0"/>
              <a:pPr/>
              <a:t>63</a:t>
            </a:fld>
            <a:endParaRPr lang="en-GB" dirty="0"/>
          </a:p>
        </p:txBody>
      </p:sp>
      <p:pic>
        <p:nvPicPr>
          <p:cNvPr id="10" name="Content Placeholder 9" descr="A diagram of a diagram of a family&#10;&#10;AI-generated content may be incorrect.">
            <a:extLst>
              <a:ext uri="{FF2B5EF4-FFF2-40B4-BE49-F238E27FC236}">
                <a16:creationId xmlns:a16="http://schemas.microsoft.com/office/drawing/2014/main" id="{EF8BBA7A-6359-FE78-6DB4-C9BA80C922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2474" y="1203800"/>
            <a:ext cx="9631325" cy="5025716"/>
          </a:xfrm>
        </p:spPr>
      </p:pic>
    </p:spTree>
    <p:extLst>
      <p:ext uri="{BB962C8B-B14F-4D97-AF65-F5344CB8AC3E}">
        <p14:creationId xmlns:p14="http://schemas.microsoft.com/office/powerpoint/2010/main" val="133206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CA06-290B-9499-C25E-DA155A724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E415B-5F80-51B4-0C57-AA1D523B98F4}"/>
              </a:ext>
            </a:extLst>
          </p:cNvPr>
          <p:cNvSpPr>
            <a:spLocks noGrp="1"/>
          </p:cNvSpPr>
          <p:nvPr>
            <p:ph type="title"/>
          </p:nvPr>
        </p:nvSpPr>
        <p:spPr>
          <a:xfrm>
            <a:off x="838200" y="365125"/>
            <a:ext cx="10515600" cy="1325563"/>
          </a:xfrm>
        </p:spPr>
        <p:txBody>
          <a:bodyPr anchor="ctr">
            <a:normAutofit/>
          </a:bodyPr>
          <a:lstStyle/>
          <a:p>
            <a:r>
              <a:rPr lang="en-US" dirty="0">
                <a:solidFill>
                  <a:schemeClr val="accent6">
                    <a:lumMod val="50000"/>
                  </a:schemeClr>
                </a:solidFill>
              </a:rPr>
              <a:t>Do the right thing, not the easy thing</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CD45DA48-DA3B-2EBB-FA20-12C78A99B426}"/>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5" name="Footer Placeholder 4">
            <a:extLst>
              <a:ext uri="{FF2B5EF4-FFF2-40B4-BE49-F238E27FC236}">
                <a16:creationId xmlns:a16="http://schemas.microsoft.com/office/drawing/2014/main" id="{B24AA65D-EC4C-10F2-22FB-808AE1E9FA46}"/>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07AFF6BC-8FD1-2147-D222-FB621C1698F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64</a:t>
            </a:fld>
            <a:endParaRPr lang="en-GB"/>
          </a:p>
        </p:txBody>
      </p:sp>
      <p:sp>
        <p:nvSpPr>
          <p:cNvPr id="7" name="Content Placeholder 6">
            <a:extLst>
              <a:ext uri="{FF2B5EF4-FFF2-40B4-BE49-F238E27FC236}">
                <a16:creationId xmlns:a16="http://schemas.microsoft.com/office/drawing/2014/main" id="{963AAD27-DE06-224A-4D14-F0E8998ED37E}"/>
              </a:ext>
            </a:extLst>
          </p:cNvPr>
          <p:cNvSpPr>
            <a:spLocks noGrp="1"/>
          </p:cNvSpPr>
          <p:nvPr>
            <p:ph idx="1"/>
          </p:nvPr>
        </p:nvSpPr>
        <p:spPr/>
        <p:txBody>
          <a:bodyPr>
            <a:noAutofit/>
          </a:bodyPr>
          <a:lstStyle/>
          <a:p>
            <a:pPr marL="0" indent="0" algn="ctr">
              <a:buNone/>
            </a:pPr>
            <a:r>
              <a:rPr lang="en-US" sz="3200" b="1" dirty="0">
                <a:solidFill>
                  <a:schemeClr val="accent1"/>
                </a:solidFill>
              </a:rPr>
              <a:t>“</a:t>
            </a:r>
            <a:r>
              <a:rPr lang="en-US" sz="3200" b="1" dirty="0"/>
              <a:t>As systems guru Russell </a:t>
            </a:r>
            <a:r>
              <a:rPr lang="en-US" sz="3200" b="1" dirty="0" err="1"/>
              <a:t>Ackoff</a:t>
            </a:r>
            <a:r>
              <a:rPr lang="en-US" sz="3200" b="1" dirty="0"/>
              <a:t> explained, if you are doing the wrong thing then doing it better makes you </a:t>
            </a:r>
            <a:r>
              <a:rPr lang="en-US" sz="3200" b="1" dirty="0" err="1"/>
              <a:t>wronger</a:t>
            </a:r>
            <a:r>
              <a:rPr lang="en-US" sz="3200" b="1" dirty="0"/>
              <a:t>, not righter….. </a:t>
            </a:r>
          </a:p>
          <a:p>
            <a:pPr marL="0" indent="0" algn="ctr">
              <a:buNone/>
            </a:pPr>
            <a:endParaRPr lang="en-US" sz="3200" b="1" dirty="0"/>
          </a:p>
          <a:p>
            <a:pPr marL="0" indent="0" algn="ctr">
              <a:buNone/>
            </a:pPr>
            <a:r>
              <a:rPr lang="en-US" sz="3200" b="1" dirty="0"/>
              <a:t>On the other hand, if you are doing the right thing wrong, then every step of improvement is a step in the right direction”</a:t>
            </a:r>
          </a:p>
          <a:p>
            <a:pPr marL="0" indent="0" algn="ctr">
              <a:buNone/>
            </a:pPr>
            <a:r>
              <a:rPr lang="en-US" sz="3200" b="1" dirty="0"/>
              <a:t>Simon </a:t>
            </a:r>
            <a:r>
              <a:rPr lang="en-US" sz="3200" b="1" dirty="0" err="1"/>
              <a:t>Caulkin</a:t>
            </a:r>
            <a:endParaRPr lang="en-GB" sz="3200" b="1" dirty="0"/>
          </a:p>
        </p:txBody>
      </p:sp>
    </p:spTree>
    <p:extLst>
      <p:ext uri="{BB962C8B-B14F-4D97-AF65-F5344CB8AC3E}">
        <p14:creationId xmlns:p14="http://schemas.microsoft.com/office/powerpoint/2010/main" val="72284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F23A7-E3EF-69A2-DD70-F20C3D3B0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C6435-76F9-1D7C-43DB-704EE34321A8}"/>
              </a:ext>
            </a:extLst>
          </p:cNvPr>
          <p:cNvSpPr>
            <a:spLocks noGrp="1"/>
          </p:cNvSpPr>
          <p:nvPr>
            <p:ph type="title"/>
          </p:nvPr>
        </p:nvSpPr>
        <p:spPr>
          <a:xfrm>
            <a:off x="838200" y="173299"/>
            <a:ext cx="10515600" cy="1325563"/>
          </a:xfrm>
        </p:spPr>
        <p:txBody>
          <a:bodyPr anchor="ctr">
            <a:normAutofit/>
          </a:bodyPr>
          <a:lstStyle/>
          <a:p>
            <a:r>
              <a:rPr lang="en-US" dirty="0">
                <a:solidFill>
                  <a:schemeClr val="accent6">
                    <a:lumMod val="50000"/>
                  </a:schemeClr>
                </a:solidFill>
              </a:rPr>
              <a:t>(Collaborative) Alliance Contracting</a:t>
            </a:r>
            <a:endParaRPr lang="en-GB" dirty="0">
              <a:solidFill>
                <a:schemeClr val="accent6">
                  <a:lumMod val="50000"/>
                </a:schemeClr>
              </a:solidFill>
            </a:endParaRPr>
          </a:p>
        </p:txBody>
      </p:sp>
      <p:sp>
        <p:nvSpPr>
          <p:cNvPr id="4" name="Date Placeholder 3">
            <a:extLst>
              <a:ext uri="{FF2B5EF4-FFF2-40B4-BE49-F238E27FC236}">
                <a16:creationId xmlns:a16="http://schemas.microsoft.com/office/drawing/2014/main" id="{EA965077-ECC4-2937-D7A5-89FA1783C483}"/>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18</a:t>
            </a:r>
            <a:r>
              <a:rPr lang="en-US" baseline="30000" dirty="0"/>
              <a:t>th</a:t>
            </a:r>
            <a:r>
              <a:rPr lang="en-US" dirty="0"/>
              <a:t> June Newmarket</a:t>
            </a:r>
            <a:endParaRPr lang="en-GB" dirty="0"/>
          </a:p>
          <a:p>
            <a:pPr>
              <a:spcAft>
                <a:spcPts val="600"/>
              </a:spcAft>
            </a:pPr>
            <a:endParaRPr lang="en-GB" dirty="0"/>
          </a:p>
        </p:txBody>
      </p:sp>
      <p:sp>
        <p:nvSpPr>
          <p:cNvPr id="5" name="Footer Placeholder 4">
            <a:extLst>
              <a:ext uri="{FF2B5EF4-FFF2-40B4-BE49-F238E27FC236}">
                <a16:creationId xmlns:a16="http://schemas.microsoft.com/office/drawing/2014/main" id="{9802E8FD-3CEA-4ACA-FBE0-BC3AEFF432E4}"/>
              </a:ext>
            </a:extLst>
          </p:cNvPr>
          <p:cNvSpPr>
            <a:spLocks noGrp="1"/>
          </p:cNvSpPr>
          <p:nvPr>
            <p:ph type="ftr" sz="quarter" idx="11"/>
          </p:nvPr>
        </p:nvSpPr>
        <p:spPr>
          <a:xfrm>
            <a:off x="7493644" y="6344775"/>
            <a:ext cx="4114800" cy="365125"/>
          </a:xfrm>
        </p:spPr>
        <p:txBody>
          <a:bodyPr anchor="ctr">
            <a:normAutofit/>
          </a:bodyPr>
          <a:lstStyle/>
          <a:p>
            <a:pPr>
              <a:spcAft>
                <a:spcPts val="600"/>
              </a:spcAft>
            </a:pPr>
            <a:r>
              <a:rPr lang="en-US"/>
              <a:t>National Youth Advocacy Service (NYAS)</a:t>
            </a:r>
            <a:endParaRPr lang="en-GB"/>
          </a:p>
        </p:txBody>
      </p:sp>
      <p:sp>
        <p:nvSpPr>
          <p:cNvPr id="6" name="Slide Number Placeholder 5">
            <a:extLst>
              <a:ext uri="{FF2B5EF4-FFF2-40B4-BE49-F238E27FC236}">
                <a16:creationId xmlns:a16="http://schemas.microsoft.com/office/drawing/2014/main" id="{E252FF42-EF6D-9591-FF54-C56B7235952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377E762-BB25-4DDF-92F3-831B95C4433F}" type="slidenum">
              <a:rPr lang="en-GB" smtClean="0"/>
              <a:pPr>
                <a:spcAft>
                  <a:spcPts val="600"/>
                </a:spcAft>
              </a:pPr>
              <a:t>65</a:t>
            </a:fld>
            <a:endParaRPr lang="en-GB"/>
          </a:p>
        </p:txBody>
      </p:sp>
      <p:pic>
        <p:nvPicPr>
          <p:cNvPr id="9" name="Content Placeholder 8" descr="A paper with text on it&#10;&#10;AI-generated content may be incorrect.">
            <a:extLst>
              <a:ext uri="{FF2B5EF4-FFF2-40B4-BE49-F238E27FC236}">
                <a16:creationId xmlns:a16="http://schemas.microsoft.com/office/drawing/2014/main" id="{7BA807D4-42FF-1CDD-B1D2-75BDEBD36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8303" y="1238758"/>
            <a:ext cx="6584273" cy="4938205"/>
          </a:xfrm>
        </p:spPr>
      </p:pic>
    </p:spTree>
    <p:extLst>
      <p:ext uri="{BB962C8B-B14F-4D97-AF65-F5344CB8AC3E}">
        <p14:creationId xmlns:p14="http://schemas.microsoft.com/office/powerpoint/2010/main" val="103407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3590-77D2-3C93-451A-71C1EE52D906}"/>
              </a:ext>
            </a:extLst>
          </p:cNvPr>
          <p:cNvSpPr>
            <a:spLocks noGrp="1"/>
          </p:cNvSpPr>
          <p:nvPr>
            <p:ph type="title"/>
          </p:nvPr>
        </p:nvSpPr>
        <p:spPr/>
        <p:txBody>
          <a:bodyPr/>
          <a:lstStyle/>
          <a:p>
            <a:r>
              <a:rPr lang="en-GB" dirty="0">
                <a:solidFill>
                  <a:schemeClr val="accent4">
                    <a:lumMod val="50000"/>
                  </a:schemeClr>
                </a:solidFill>
              </a:rPr>
              <a:t>Human Learning Cycles</a:t>
            </a:r>
          </a:p>
        </p:txBody>
      </p:sp>
      <p:pic>
        <p:nvPicPr>
          <p:cNvPr id="8" name="Content Placeholder 7" descr="Diagram of a system">
            <a:extLst>
              <a:ext uri="{FF2B5EF4-FFF2-40B4-BE49-F238E27FC236}">
                <a16:creationId xmlns:a16="http://schemas.microsoft.com/office/drawing/2014/main" id="{46900A7F-E716-F959-F9BE-7BA774D32B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7279" y="1394085"/>
            <a:ext cx="5273223" cy="4782878"/>
          </a:xfrm>
        </p:spPr>
      </p:pic>
      <p:sp>
        <p:nvSpPr>
          <p:cNvPr id="4" name="Date Placeholder 3">
            <a:extLst>
              <a:ext uri="{FF2B5EF4-FFF2-40B4-BE49-F238E27FC236}">
                <a16:creationId xmlns:a16="http://schemas.microsoft.com/office/drawing/2014/main" id="{F7CF4B0C-5395-C763-103E-13D4AD386D00}"/>
              </a:ext>
            </a:extLst>
          </p:cNvPr>
          <p:cNvSpPr>
            <a:spLocks noGrp="1"/>
          </p:cNvSpPr>
          <p:nvPr>
            <p:ph type="dt" sz="half" idx="10"/>
          </p:nvPr>
        </p:nvSpPr>
        <p:spPr/>
        <p:txBody>
          <a:bodyPr/>
          <a:lstStyle/>
          <a:p>
            <a:r>
              <a:rPr lang="en-GB"/>
              <a:t>For Internal Use Only</a:t>
            </a:r>
            <a:endParaRPr lang="en-GB" dirty="0"/>
          </a:p>
        </p:txBody>
      </p:sp>
      <p:sp>
        <p:nvSpPr>
          <p:cNvPr id="5" name="Footer Placeholder 4">
            <a:extLst>
              <a:ext uri="{FF2B5EF4-FFF2-40B4-BE49-F238E27FC236}">
                <a16:creationId xmlns:a16="http://schemas.microsoft.com/office/drawing/2014/main" id="{21810115-AB44-A789-EF85-AC057E3115F6}"/>
              </a:ext>
            </a:extLst>
          </p:cNvPr>
          <p:cNvSpPr>
            <a:spLocks noGrp="1"/>
          </p:cNvSpPr>
          <p:nvPr>
            <p:ph type="ftr" sz="quarter" idx="11"/>
          </p:nvPr>
        </p:nvSpPr>
        <p:spPr/>
        <p:txBody>
          <a:bodyPr/>
          <a:lstStyle/>
          <a:p>
            <a:r>
              <a:rPr lang="en-US"/>
              <a:t>National Youth Advocacy Service (NYAS)</a:t>
            </a:r>
            <a:endParaRPr lang="en-GB" dirty="0"/>
          </a:p>
        </p:txBody>
      </p:sp>
      <p:sp>
        <p:nvSpPr>
          <p:cNvPr id="6" name="Slide Number Placeholder 5">
            <a:extLst>
              <a:ext uri="{FF2B5EF4-FFF2-40B4-BE49-F238E27FC236}">
                <a16:creationId xmlns:a16="http://schemas.microsoft.com/office/drawing/2014/main" id="{FA8E3337-AAFC-F046-8102-96A74289334F}"/>
              </a:ext>
            </a:extLst>
          </p:cNvPr>
          <p:cNvSpPr>
            <a:spLocks noGrp="1"/>
          </p:cNvSpPr>
          <p:nvPr>
            <p:ph type="sldNum" sz="quarter" idx="12"/>
          </p:nvPr>
        </p:nvSpPr>
        <p:spPr/>
        <p:txBody>
          <a:bodyPr/>
          <a:lstStyle/>
          <a:p>
            <a:fld id="{2377E762-BB25-4DDF-92F3-831B95C4433F}" type="slidenum">
              <a:rPr lang="en-GB" smtClean="0"/>
              <a:pPr/>
              <a:t>66</a:t>
            </a:fld>
            <a:endParaRPr lang="en-GB" dirty="0"/>
          </a:p>
        </p:txBody>
      </p:sp>
    </p:spTree>
    <p:extLst>
      <p:ext uri="{BB962C8B-B14F-4D97-AF65-F5344CB8AC3E}">
        <p14:creationId xmlns:p14="http://schemas.microsoft.com/office/powerpoint/2010/main" val="171617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40EDB5C-B5F7-8815-84F3-AE9958C3F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24601-D061-CE59-C89E-FF24F5397443}"/>
              </a:ext>
            </a:extLst>
          </p:cNvPr>
          <p:cNvSpPr>
            <a:spLocks noGrp="1"/>
          </p:cNvSpPr>
          <p:nvPr>
            <p:ph type="title"/>
          </p:nvPr>
        </p:nvSpPr>
        <p:spPr>
          <a:xfrm>
            <a:off x="872061" y="1996608"/>
            <a:ext cx="10515600" cy="3552092"/>
          </a:xfrm>
        </p:spPr>
        <p:txBody>
          <a:bodyPr rtlCol="0">
            <a:normAutofit fontScale="90000"/>
          </a:bodyPr>
          <a:lstStyle/>
          <a:p>
            <a:br>
              <a:rPr lang="en-GB" sz="7200" b="1" dirty="0"/>
            </a:br>
            <a:br>
              <a:rPr lang="en-GB" sz="7200" b="1" dirty="0"/>
            </a:br>
            <a:br>
              <a:rPr lang="en-GB" sz="7200" b="1" dirty="0"/>
            </a:br>
            <a:r>
              <a:rPr lang="en-GB" sz="5300" b="1" dirty="0">
                <a:solidFill>
                  <a:schemeClr val="tx2">
                    <a:lumMod val="90000"/>
                    <a:lumOff val="10000"/>
                  </a:schemeClr>
                </a:solidFill>
                <a:latin typeface="Baloo Thambi 2 ExtraBold" panose="020B0604020202020204" charset="0"/>
                <a:cs typeface="Baloo Thambi 2 ExtraBold" panose="020B0604020202020204" charset="0"/>
              </a:rPr>
              <a:t>Panel:</a:t>
            </a:r>
            <a:br>
              <a:rPr lang="en-GB" sz="5300" dirty="0">
                <a:latin typeface="Baloo Thambi 2 ExtraBold" panose="020B0604020202020204" charset="0"/>
                <a:cs typeface="Baloo Thambi 2 ExtraBold" panose="020B0604020202020204" charset="0"/>
              </a:rPr>
            </a:br>
            <a:r>
              <a:rPr lang="en-GB" dirty="0">
                <a:solidFill>
                  <a:schemeClr val="tx2">
                    <a:lumMod val="90000"/>
                    <a:lumOff val="10000"/>
                  </a:schemeClr>
                </a:solidFill>
                <a:latin typeface="Baloo Thambi 2 ExtraBold" panose="020B0604020202020204" charset="0"/>
                <a:cs typeface="Baloo Thambi 2 ExtraBold" panose="020B0604020202020204" charset="0"/>
              </a:rPr>
              <a:t> Sarah-Jane Smedmor</a:t>
            </a:r>
            <a:br>
              <a:rPr lang="en-GB" dirty="0">
                <a:solidFill>
                  <a:schemeClr val="tx2">
                    <a:lumMod val="90000"/>
                    <a:lumOff val="10000"/>
                  </a:schemeClr>
                </a:solidFill>
                <a:latin typeface="Baloo Thambi 2 ExtraBold" panose="020B0604020202020204" charset="0"/>
                <a:cs typeface="Baloo Thambi 2 ExtraBold" panose="020B0604020202020204" charset="0"/>
              </a:rPr>
            </a:br>
            <a:r>
              <a:rPr lang="en-GB" dirty="0">
                <a:solidFill>
                  <a:schemeClr val="tx2">
                    <a:lumMod val="90000"/>
                    <a:lumOff val="10000"/>
                  </a:schemeClr>
                </a:solidFill>
                <a:latin typeface="Baloo Thambi 2 ExtraBold" panose="020B0604020202020204" charset="0"/>
                <a:cs typeface="Baloo Thambi 2 ExtraBold" panose="020B0604020202020204" charset="0"/>
              </a:rPr>
              <a:t> Jonathan Stanley</a:t>
            </a:r>
            <a:br>
              <a:rPr lang="en-GB" dirty="0">
                <a:latin typeface="Baloo Thambi 2 ExtraBold" panose="020B0604020202020204" charset="0"/>
                <a:cs typeface="Baloo Thambi 2 ExtraBold" panose="020B0604020202020204" charset="0"/>
              </a:rPr>
            </a:br>
            <a:r>
              <a:rPr lang="en-GB" dirty="0">
                <a:solidFill>
                  <a:schemeClr val="tx2">
                    <a:lumMod val="90000"/>
                    <a:lumOff val="10000"/>
                  </a:schemeClr>
                </a:solidFill>
                <a:latin typeface="Baloo Thambi 2 ExtraBold" panose="020B0604020202020204" charset="0"/>
                <a:cs typeface="Baloo Thambi 2 ExtraBold" panose="020B0604020202020204" charset="0"/>
              </a:rPr>
              <a:t> Kathy Evans </a:t>
            </a:r>
            <a:br>
              <a:rPr lang="en-GB" dirty="0">
                <a:latin typeface="Baloo Thambi 2 ExtraBold" panose="020B0604020202020204" charset="0"/>
                <a:cs typeface="Baloo Thambi 2 ExtraBold" panose="020B0604020202020204" charset="0"/>
              </a:rPr>
            </a:br>
            <a:r>
              <a:rPr lang="en-GB" b="1" dirty="0">
                <a:solidFill>
                  <a:schemeClr val="tx2">
                    <a:lumMod val="90000"/>
                    <a:lumOff val="10000"/>
                  </a:schemeClr>
                </a:solidFill>
                <a:latin typeface="Baloo Thambi 2 ExtraBold" panose="020B0604020202020204" charset="0"/>
                <a:cs typeface="Baloo Thambi 2 ExtraBold" panose="020B0604020202020204" charset="0"/>
              </a:rPr>
              <a:t> You! </a:t>
            </a:r>
            <a:br>
              <a:rPr lang="en-GB" sz="5300" b="1" dirty="0">
                <a:latin typeface="Baloo Thambi 2 ExtraBold" panose="020B0604020202020204" charset="0"/>
                <a:cs typeface="Baloo Thambi 2 ExtraBold" panose="020B0604020202020204" charset="0"/>
              </a:rPr>
            </a:br>
            <a:br>
              <a:rPr lang="en-GB" sz="7200" b="1" i="0" dirty="0">
                <a:effectLst/>
              </a:rPr>
            </a:br>
            <a:br>
              <a:rPr lang="en-GB" sz="3600" b="0" i="0" dirty="0">
                <a:effectLst/>
                <a:latin typeface="Aptos" panose="020B0004020202020204" pitchFamily="34" charset="0"/>
              </a:rPr>
            </a:br>
            <a:br>
              <a:rPr lang="en-GB" sz="2700" dirty="0">
                <a:latin typeface="Aptos"/>
              </a:rPr>
            </a:br>
            <a:endParaRPr lang="en-GB" sz="7200" b="1" dirty="0">
              <a:solidFill>
                <a:schemeClr val="accent4">
                  <a:lumMod val="50000"/>
                </a:schemeClr>
              </a:solidFill>
            </a:endParaRPr>
          </a:p>
        </p:txBody>
      </p:sp>
      <p:pic>
        <p:nvPicPr>
          <p:cNvPr id="5" name="Picture 4">
            <a:extLst>
              <a:ext uri="{FF2B5EF4-FFF2-40B4-BE49-F238E27FC236}">
                <a16:creationId xmlns:a16="http://schemas.microsoft.com/office/drawing/2014/main" id="{7CDD9439-BD06-25FD-47E2-74E8F1370907}"/>
              </a:ext>
            </a:extLst>
          </p:cNvPr>
          <p:cNvPicPr>
            <a:picLocks noChangeAspect="1"/>
          </p:cNvPicPr>
          <p:nvPr/>
        </p:nvPicPr>
        <p:blipFill>
          <a:blip r:embed="rId3"/>
          <a:stretch>
            <a:fillRect/>
          </a:stretch>
        </p:blipFill>
        <p:spPr>
          <a:xfrm>
            <a:off x="10584949" y="171622"/>
            <a:ext cx="1341236" cy="1341236"/>
          </a:xfrm>
          <a:prstGeom prst="rect">
            <a:avLst/>
          </a:prstGeom>
        </p:spPr>
      </p:pic>
      <p:pic>
        <p:nvPicPr>
          <p:cNvPr id="6" name="Picture 5">
            <a:extLst>
              <a:ext uri="{FF2B5EF4-FFF2-40B4-BE49-F238E27FC236}">
                <a16:creationId xmlns:a16="http://schemas.microsoft.com/office/drawing/2014/main" id="{76580F47-846B-61E6-A3DF-5F7A756F16A8}"/>
              </a:ext>
            </a:extLst>
          </p:cNvPr>
          <p:cNvPicPr>
            <a:picLocks noChangeAspect="1"/>
          </p:cNvPicPr>
          <p:nvPr/>
        </p:nvPicPr>
        <p:blipFill>
          <a:blip r:embed="rId4"/>
          <a:stretch>
            <a:fillRect/>
          </a:stretch>
        </p:blipFill>
        <p:spPr>
          <a:xfrm>
            <a:off x="10670010" y="5730950"/>
            <a:ext cx="1435303" cy="955428"/>
          </a:xfrm>
          <a:prstGeom prst="rect">
            <a:avLst/>
          </a:prstGeom>
        </p:spPr>
      </p:pic>
      <p:sp>
        <p:nvSpPr>
          <p:cNvPr id="3" name="TextBox 2">
            <a:extLst>
              <a:ext uri="{FF2B5EF4-FFF2-40B4-BE49-F238E27FC236}">
                <a16:creationId xmlns:a16="http://schemas.microsoft.com/office/drawing/2014/main" id="{7665AD0E-30E1-CAFF-7C5B-9E3EE194AF5F}"/>
              </a:ext>
            </a:extLst>
          </p:cNvPr>
          <p:cNvSpPr txBox="1"/>
          <p:nvPr/>
        </p:nvSpPr>
        <p:spPr>
          <a:xfrm>
            <a:off x="872061" y="645192"/>
            <a:ext cx="8807516" cy="1200329"/>
          </a:xfrm>
          <a:prstGeom prst="rect">
            <a:avLst/>
          </a:prstGeom>
          <a:noFill/>
        </p:spPr>
        <p:txBody>
          <a:bodyPr wrap="square" rtlCol="0">
            <a:spAutoFit/>
          </a:bodyPr>
          <a:lstStyle/>
          <a:p>
            <a:r>
              <a:rPr lang="en-GB" sz="7200" b="1" dirty="0">
                <a:solidFill>
                  <a:schemeClr val="accent6">
                    <a:lumMod val="50000"/>
                  </a:schemeClr>
                </a:solidFill>
                <a:latin typeface="Baloo Thambi 2 ExtraBold" panose="020B0604020202020204" charset="0"/>
                <a:cs typeface="Baloo Thambi 2 ExtraBold" panose="020B0604020202020204" charset="0"/>
              </a:rPr>
              <a:t>Panel Q&amp;A</a:t>
            </a:r>
          </a:p>
        </p:txBody>
      </p:sp>
    </p:spTree>
    <p:extLst>
      <p:ext uri="{BB962C8B-B14F-4D97-AF65-F5344CB8AC3E}">
        <p14:creationId xmlns:p14="http://schemas.microsoft.com/office/powerpoint/2010/main" val="42024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A7FFD27-E1F8-7EB0-3D81-5A9932566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4717C-680D-B424-E97A-D425BCBF7A4D}"/>
              </a:ext>
            </a:extLst>
          </p:cNvPr>
          <p:cNvSpPr>
            <a:spLocks noGrp="1"/>
          </p:cNvSpPr>
          <p:nvPr>
            <p:ph type="title"/>
          </p:nvPr>
        </p:nvSpPr>
        <p:spPr>
          <a:xfrm>
            <a:off x="513020" y="3506495"/>
            <a:ext cx="7587625" cy="1417197"/>
          </a:xfrm>
        </p:spPr>
        <p:txBody>
          <a:bodyPr rtlCol="0">
            <a:normAutofit fontScale="90000"/>
          </a:bodyPr>
          <a:lstStyle/>
          <a:p>
            <a:br>
              <a:rPr lang="en-GB" sz="7200" b="1" dirty="0"/>
            </a:br>
            <a:br>
              <a:rPr lang="en-GB" sz="7200" b="1" dirty="0"/>
            </a:br>
            <a:br>
              <a:rPr lang="en-GB" sz="7200" b="1" dirty="0"/>
            </a:br>
            <a:r>
              <a:rPr lang="en-GB" sz="6000" dirty="0">
                <a:solidFill>
                  <a:schemeClr val="tx2">
                    <a:lumMod val="90000"/>
                    <a:lumOff val="10000"/>
                  </a:schemeClr>
                </a:solidFill>
                <a:latin typeface="Baloo Thambi 2 ExtraBold" panose="020B0604020202020204" charset="0"/>
                <a:cs typeface="Baloo Thambi 2 ExtraBold" panose="020B0604020202020204" charset="0"/>
              </a:rPr>
              <a:t>Sarah-Jane Smedmor</a:t>
            </a:r>
            <a:br>
              <a:rPr lang="en-GB" sz="6000" dirty="0">
                <a:latin typeface="Aptos Display" panose="020B0004020202020204" pitchFamily="34" charset="0"/>
              </a:rPr>
            </a:br>
            <a:br>
              <a:rPr lang="en-GB" sz="7200" b="1" i="0" dirty="0">
                <a:effectLst/>
              </a:rPr>
            </a:br>
            <a:br>
              <a:rPr lang="en-GB" sz="3600" b="0" i="0" dirty="0">
                <a:effectLst/>
                <a:latin typeface="Aptos" panose="020B0004020202020204" pitchFamily="34" charset="0"/>
              </a:rPr>
            </a:br>
            <a:br>
              <a:rPr lang="en-GB" sz="2700" dirty="0">
                <a:latin typeface="Aptos"/>
              </a:rPr>
            </a:br>
            <a:endParaRPr lang="en-GB" sz="7200" b="1" dirty="0">
              <a:solidFill>
                <a:schemeClr val="accent4">
                  <a:lumMod val="50000"/>
                </a:schemeClr>
              </a:solidFill>
            </a:endParaRPr>
          </a:p>
        </p:txBody>
      </p:sp>
      <p:pic>
        <p:nvPicPr>
          <p:cNvPr id="5" name="Picture 4">
            <a:extLst>
              <a:ext uri="{FF2B5EF4-FFF2-40B4-BE49-F238E27FC236}">
                <a16:creationId xmlns:a16="http://schemas.microsoft.com/office/drawing/2014/main" id="{8DBC8C84-97F4-171A-07DC-326572361513}"/>
              </a:ext>
            </a:extLst>
          </p:cNvPr>
          <p:cNvPicPr>
            <a:picLocks noChangeAspect="1"/>
          </p:cNvPicPr>
          <p:nvPr/>
        </p:nvPicPr>
        <p:blipFill>
          <a:blip r:embed="rId3"/>
          <a:stretch>
            <a:fillRect/>
          </a:stretch>
        </p:blipFill>
        <p:spPr>
          <a:xfrm>
            <a:off x="10584949" y="171622"/>
            <a:ext cx="1341236" cy="1341236"/>
          </a:xfrm>
          <a:prstGeom prst="rect">
            <a:avLst/>
          </a:prstGeom>
        </p:spPr>
      </p:pic>
      <p:pic>
        <p:nvPicPr>
          <p:cNvPr id="6" name="Picture 5">
            <a:extLst>
              <a:ext uri="{FF2B5EF4-FFF2-40B4-BE49-F238E27FC236}">
                <a16:creationId xmlns:a16="http://schemas.microsoft.com/office/drawing/2014/main" id="{48091DF8-3280-9876-2D7B-BCA960DE16CA}"/>
              </a:ext>
            </a:extLst>
          </p:cNvPr>
          <p:cNvPicPr>
            <a:picLocks noChangeAspect="1"/>
          </p:cNvPicPr>
          <p:nvPr/>
        </p:nvPicPr>
        <p:blipFill>
          <a:blip r:embed="rId4"/>
          <a:stretch>
            <a:fillRect/>
          </a:stretch>
        </p:blipFill>
        <p:spPr>
          <a:xfrm>
            <a:off x="10670010" y="5730950"/>
            <a:ext cx="1435303" cy="955428"/>
          </a:xfrm>
          <a:prstGeom prst="rect">
            <a:avLst/>
          </a:prstGeom>
        </p:spPr>
      </p:pic>
      <p:sp>
        <p:nvSpPr>
          <p:cNvPr id="3" name="TextBox 2">
            <a:extLst>
              <a:ext uri="{FF2B5EF4-FFF2-40B4-BE49-F238E27FC236}">
                <a16:creationId xmlns:a16="http://schemas.microsoft.com/office/drawing/2014/main" id="{B2F6497F-2FB5-D111-B62D-25241EEDC97D}"/>
              </a:ext>
            </a:extLst>
          </p:cNvPr>
          <p:cNvSpPr txBox="1"/>
          <p:nvPr/>
        </p:nvSpPr>
        <p:spPr>
          <a:xfrm>
            <a:off x="872061" y="645192"/>
            <a:ext cx="8807516" cy="2308324"/>
          </a:xfrm>
          <a:prstGeom prst="rect">
            <a:avLst/>
          </a:prstGeom>
          <a:noFill/>
        </p:spPr>
        <p:txBody>
          <a:bodyPr wrap="square" lIns="91440" tIns="45720" rIns="91440" bIns="45720" rtlCol="0" anchor="t">
            <a:spAutoFit/>
          </a:bodyPr>
          <a:lstStyle/>
          <a:p>
            <a:r>
              <a:rPr lang="en-GB" sz="7200" b="1" dirty="0">
                <a:solidFill>
                  <a:schemeClr val="accent6">
                    <a:lumMod val="50000"/>
                  </a:schemeClr>
                </a:solidFill>
                <a:latin typeface="Baloo Thambi 2 ExtraBold" panose="020B0604020202020204" charset="0"/>
                <a:cs typeface="Baloo Thambi 2 ExtraBold" panose="020B0604020202020204" charset="0"/>
              </a:rPr>
              <a:t>Forward look and</a:t>
            </a:r>
            <a:endParaRPr lang="en-GB" dirty="0">
              <a:solidFill>
                <a:schemeClr val="accent6">
                  <a:lumMod val="50000"/>
                </a:schemeClr>
              </a:solidFill>
              <a:latin typeface="Baloo Thambi 2 ExtraBold" panose="020B0604020202020204" charset="0"/>
              <a:ea typeface="Calibri" panose="020F0502020204030204"/>
              <a:cs typeface="Baloo Thambi 2 ExtraBold" panose="020B0604020202020204" charset="0"/>
            </a:endParaRPr>
          </a:p>
          <a:p>
            <a:r>
              <a:rPr lang="en-GB" sz="7200" b="1" dirty="0">
                <a:solidFill>
                  <a:schemeClr val="accent6">
                    <a:lumMod val="50000"/>
                  </a:schemeClr>
                </a:solidFill>
                <a:latin typeface="Baloo Thambi 2 ExtraBold" panose="020B0604020202020204" charset="0"/>
                <a:cs typeface="Baloo Thambi 2 ExtraBold" panose="020B0604020202020204" charset="0"/>
              </a:rPr>
              <a:t>Thank you </a:t>
            </a:r>
            <a:endParaRPr lang="en-GB" dirty="0">
              <a:solidFill>
                <a:schemeClr val="accent6">
                  <a:lumMod val="50000"/>
                </a:schemeClr>
              </a:solidFill>
              <a:latin typeface="Baloo Thambi 2 ExtraBold" panose="020B0604020202020204" charset="0"/>
              <a:ea typeface="Calibri"/>
              <a:cs typeface="Baloo Thambi 2 ExtraBold" panose="020B0604020202020204" charset="0"/>
            </a:endParaRPr>
          </a:p>
        </p:txBody>
      </p:sp>
      <p:pic>
        <p:nvPicPr>
          <p:cNvPr id="4" name="Picture 3" descr="A qr code on a blue background">
            <a:extLst>
              <a:ext uri="{FF2B5EF4-FFF2-40B4-BE49-F238E27FC236}">
                <a16:creationId xmlns:a16="http://schemas.microsoft.com/office/drawing/2014/main" id="{5CDD858A-B5FF-8684-2133-48BF8ADDA80F}"/>
              </a:ext>
            </a:extLst>
          </p:cNvPr>
          <p:cNvPicPr>
            <a:picLocks noChangeAspect="1"/>
          </p:cNvPicPr>
          <p:nvPr/>
        </p:nvPicPr>
        <p:blipFill>
          <a:blip r:embed="rId5"/>
          <a:stretch>
            <a:fillRect/>
          </a:stretch>
        </p:blipFill>
        <p:spPr>
          <a:xfrm>
            <a:off x="7615652" y="2065837"/>
            <a:ext cx="3883697" cy="3516761"/>
          </a:xfrm>
          <a:prstGeom prst="rect">
            <a:avLst/>
          </a:prstGeom>
        </p:spPr>
      </p:pic>
    </p:spTree>
    <p:extLst>
      <p:ext uri="{BB962C8B-B14F-4D97-AF65-F5344CB8AC3E}">
        <p14:creationId xmlns:p14="http://schemas.microsoft.com/office/powerpoint/2010/main" val="356177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59C76C-08D2-6F23-A174-1477FF458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22AA5-238D-5984-95FB-58361611C416}"/>
              </a:ext>
            </a:extLst>
          </p:cNvPr>
          <p:cNvSpPr>
            <a:spLocks noGrp="1"/>
          </p:cNvSpPr>
          <p:nvPr>
            <p:ph type="title"/>
          </p:nvPr>
        </p:nvSpPr>
        <p:spPr>
          <a:xfrm>
            <a:off x="1115568" y="548640"/>
            <a:ext cx="10168128" cy="1179576"/>
          </a:xfrm>
        </p:spPr>
        <p:txBody>
          <a:bodyPr rtlCol="0">
            <a:normAutofit/>
          </a:bodyPr>
          <a:lstStyle/>
          <a:p>
            <a:pPr rtl="0"/>
            <a:r>
              <a:rPr lang="en-GB" sz="4800" b="1" dirty="0">
                <a:solidFill>
                  <a:schemeClr val="accent4">
                    <a:lumMod val="50000"/>
                  </a:schemeClr>
                </a:solidFill>
              </a:rPr>
              <a:t>Commission East – What </a:t>
            </a:r>
          </a:p>
        </p:txBody>
      </p:sp>
      <p:sp>
        <p:nvSpPr>
          <p:cNvPr id="7" name="Content Placeholder 6">
            <a:extLst>
              <a:ext uri="{FF2B5EF4-FFF2-40B4-BE49-F238E27FC236}">
                <a16:creationId xmlns:a16="http://schemas.microsoft.com/office/drawing/2014/main" id="{194757D9-29DC-32C5-3623-CF66C5A0EE1E}"/>
              </a:ext>
            </a:extLst>
          </p:cNvPr>
          <p:cNvSpPr>
            <a:spLocks noGrp="1"/>
          </p:cNvSpPr>
          <p:nvPr>
            <p:ph idx="1"/>
          </p:nvPr>
        </p:nvSpPr>
        <p:spPr>
          <a:xfrm>
            <a:off x="783059" y="2035930"/>
            <a:ext cx="10168128" cy="3695020"/>
          </a:xfrm>
        </p:spPr>
        <p:txBody>
          <a:bodyPr vert="horz" lIns="91440" tIns="45720" rIns="91440" bIns="45720" rtlCol="0">
            <a:normAutofit/>
          </a:bodyPr>
          <a:lstStyle/>
          <a:p>
            <a:pPr marL="228600" indent="-228600" algn="l" rtl="0" eaLnBrk="1" latinLnBrk="0" hangingPunct="1">
              <a:lnSpc>
                <a:spcPct val="90000"/>
              </a:lnSpc>
              <a:spcBef>
                <a:spcPts val="1000"/>
              </a:spcBef>
              <a:buFont typeface="Arial" panose="020B0604020202020204" pitchFamily="34" charset="0"/>
              <a:buChar char="•"/>
            </a:pPr>
            <a:r>
              <a:rPr lang="en-GB" sz="2200" dirty="0">
                <a:solidFill>
                  <a:srgbClr val="000000"/>
                </a:solidFill>
                <a:effectLst/>
                <a:latin typeface="Aptos" panose="020B0004020202020204" pitchFamily="34" charset="0"/>
              </a:rPr>
              <a:t>Commission East is an Eastern Region initiative designed to engage with the market differently, with a focus on establishing a single Local Authority (LA) voice, and perspective for the region.</a:t>
            </a:r>
          </a:p>
          <a:p>
            <a:pPr marL="228600" indent="-228600" algn="l" rtl="0" eaLnBrk="1" latinLnBrk="0" hangingPunct="1">
              <a:lnSpc>
                <a:spcPct val="90000"/>
              </a:lnSpc>
              <a:spcBef>
                <a:spcPts val="1000"/>
              </a:spcBef>
              <a:buFont typeface="Arial" panose="020B0604020202020204" pitchFamily="34" charset="0"/>
              <a:buChar char="•"/>
            </a:pPr>
            <a:r>
              <a:rPr lang="en-GB" sz="2200" dirty="0">
                <a:solidFill>
                  <a:srgbClr val="000000"/>
                </a:solidFill>
                <a:effectLst/>
                <a:latin typeface="Aptos" panose="020B0004020202020204" pitchFamily="34" charset="0"/>
              </a:rPr>
              <a:t>It represents a collaboration among 11xLAs that consent to and support targeted activities aimed at fostering more cohesive regional strategies and frameworks.</a:t>
            </a:r>
          </a:p>
          <a:p>
            <a:pPr marL="228600" indent="-228600" algn="l" rtl="0" eaLnBrk="1" latinLnBrk="0" hangingPunct="1">
              <a:lnSpc>
                <a:spcPct val="90000"/>
              </a:lnSpc>
              <a:spcBef>
                <a:spcPts val="1000"/>
              </a:spcBef>
              <a:buFont typeface="Arial" panose="020B0604020202020204" pitchFamily="34" charset="0"/>
              <a:buChar char="•"/>
            </a:pPr>
            <a:r>
              <a:rPr lang="en-GB" sz="2200" dirty="0">
                <a:solidFill>
                  <a:srgbClr val="000000"/>
                </a:solidFill>
                <a:effectLst/>
                <a:latin typeface="Aptos" panose="020B0004020202020204" pitchFamily="34" charset="0"/>
              </a:rPr>
              <a:t>It serves as a regional platform to connect with the market and collaborate with LAs at the regional, sub-regional, and local levels.</a:t>
            </a:r>
          </a:p>
          <a:p>
            <a:pPr marL="228600" indent="-228600" algn="l" rtl="0" eaLnBrk="1" latinLnBrk="0" hangingPunct="1">
              <a:lnSpc>
                <a:spcPct val="90000"/>
              </a:lnSpc>
              <a:spcBef>
                <a:spcPts val="1000"/>
              </a:spcBef>
              <a:buFont typeface="Arial" panose="020B0604020202020204" pitchFamily="34" charset="0"/>
              <a:buChar char="•"/>
            </a:pPr>
            <a:r>
              <a:rPr lang="en-GB" sz="2200" dirty="0">
                <a:solidFill>
                  <a:srgbClr val="000000"/>
                </a:solidFill>
                <a:effectLst/>
                <a:latin typeface="Aptos" panose="020B0004020202020204" pitchFamily="34" charset="0"/>
              </a:rPr>
              <a:t>Name change ! Eastern Regional Care Collaborative &gt;&gt;&gt; </a:t>
            </a:r>
            <a:r>
              <a:rPr lang="en-GB" sz="2200" b="1" dirty="0">
                <a:solidFill>
                  <a:srgbClr val="000000"/>
                </a:solidFill>
                <a:effectLst/>
                <a:latin typeface="Aptos" panose="020B0004020202020204" pitchFamily="34" charset="0"/>
              </a:rPr>
              <a:t>Commission East</a:t>
            </a:r>
          </a:p>
          <a:p>
            <a:pPr marL="228600" indent="-228600" algn="l" rtl="0" eaLnBrk="1" latinLnBrk="0" hangingPunct="1">
              <a:lnSpc>
                <a:spcPct val="90000"/>
              </a:lnSpc>
              <a:spcBef>
                <a:spcPts val="1000"/>
              </a:spcBef>
              <a:buFont typeface="Arial" panose="020B0604020202020204" pitchFamily="34" charset="0"/>
              <a:buChar char="•"/>
            </a:pPr>
            <a:r>
              <a:rPr lang="en-GB" sz="2200" dirty="0">
                <a:solidFill>
                  <a:srgbClr val="000000"/>
                </a:solidFill>
                <a:effectLst/>
                <a:latin typeface="Aptos" panose="020B0004020202020204" pitchFamily="34" charset="0"/>
              </a:rPr>
              <a:t>Commission East consists of a small project team that collaborates with all commissioners, practice leads and relevant stakeholders</a:t>
            </a:r>
            <a:r>
              <a:rPr lang="en-GB" sz="2200" dirty="0">
                <a:solidFill>
                  <a:srgbClr val="000000"/>
                </a:solidFill>
                <a:latin typeface="Aptos" panose="020B0004020202020204" pitchFamily="34" charset="0"/>
              </a:rPr>
              <a:t> </a:t>
            </a:r>
            <a:r>
              <a:rPr lang="en-GB" sz="2200" dirty="0">
                <a:solidFill>
                  <a:srgbClr val="000000"/>
                </a:solidFill>
                <a:effectLst/>
                <a:latin typeface="Aptos" panose="020B0004020202020204" pitchFamily="34" charset="0"/>
              </a:rPr>
              <a:t>across the 11 LAs.</a:t>
            </a:r>
            <a:endParaRPr lang="en-GB" sz="2200" dirty="0">
              <a:highlight>
                <a:srgbClr val="FFFF00"/>
              </a:highlight>
            </a:endParaRPr>
          </a:p>
        </p:txBody>
      </p:sp>
      <p:pic>
        <p:nvPicPr>
          <p:cNvPr id="5" name="Picture 4">
            <a:extLst>
              <a:ext uri="{FF2B5EF4-FFF2-40B4-BE49-F238E27FC236}">
                <a16:creationId xmlns:a16="http://schemas.microsoft.com/office/drawing/2014/main" id="{D1A1E86B-46D7-B5F8-BF80-D47AF502061C}"/>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EF57F69D-EADA-9DFB-74DA-A4CB0AD8C607}"/>
              </a:ext>
            </a:extLst>
          </p:cNvPr>
          <p:cNvPicPr>
            <a:picLocks noChangeAspect="1"/>
          </p:cNvPicPr>
          <p:nvPr/>
        </p:nvPicPr>
        <p:blipFill>
          <a:blip r:embed="rId4"/>
          <a:stretch>
            <a:fillRect/>
          </a:stretch>
        </p:blipFill>
        <p:spPr>
          <a:xfrm>
            <a:off x="10670010" y="5730950"/>
            <a:ext cx="1435303" cy="955428"/>
          </a:xfrm>
          <a:prstGeom prst="rect">
            <a:avLst/>
          </a:prstGeom>
        </p:spPr>
      </p:pic>
      <p:sp>
        <p:nvSpPr>
          <p:cNvPr id="4" name="TextBox 3">
            <a:extLst>
              <a:ext uri="{FF2B5EF4-FFF2-40B4-BE49-F238E27FC236}">
                <a16:creationId xmlns:a16="http://schemas.microsoft.com/office/drawing/2014/main" id="{5F5B6B44-18EC-023D-17B7-1B0946D41B1E}"/>
              </a:ext>
            </a:extLst>
          </p:cNvPr>
          <p:cNvSpPr txBox="1"/>
          <p:nvPr/>
        </p:nvSpPr>
        <p:spPr>
          <a:xfrm>
            <a:off x="1089320" y="7307185"/>
            <a:ext cx="6096000" cy="369332"/>
          </a:xfrm>
          <a:prstGeom prst="rect">
            <a:avLst/>
          </a:prstGeom>
          <a:noFill/>
        </p:spPr>
        <p:txBody>
          <a:bodyPr wrap="square">
            <a:spAutoFit/>
          </a:bodyPr>
          <a:lstStyle/>
          <a:p>
            <a:pPr>
              <a:spcAft>
                <a:spcPts val="600"/>
              </a:spcAft>
              <a:defRPr/>
            </a:pPr>
            <a:r>
              <a:rPr lang="en-GB">
                <a:solidFill>
                  <a:schemeClr val="accent4">
                    <a:lumMod val="50000"/>
                  </a:schemeClr>
                </a:solidFill>
                <a:highlight>
                  <a:srgbClr val="FFFF00"/>
                </a:highlight>
              </a:rPr>
              <a:t>Include Map??</a:t>
            </a:r>
          </a:p>
        </p:txBody>
      </p:sp>
    </p:spTree>
    <p:extLst>
      <p:ext uri="{BB962C8B-B14F-4D97-AF65-F5344CB8AC3E}">
        <p14:creationId xmlns:p14="http://schemas.microsoft.com/office/powerpoint/2010/main" val="11476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73AA8E-8661-AF73-26F0-37B3EF3B9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4AE73-6336-2850-4725-574C5C721C9D}"/>
              </a:ext>
            </a:extLst>
          </p:cNvPr>
          <p:cNvSpPr>
            <a:spLocks noGrp="1"/>
          </p:cNvSpPr>
          <p:nvPr>
            <p:ph type="title"/>
          </p:nvPr>
        </p:nvSpPr>
        <p:spPr>
          <a:xfrm>
            <a:off x="1115568" y="548640"/>
            <a:ext cx="10168128" cy="1179576"/>
          </a:xfrm>
        </p:spPr>
        <p:txBody>
          <a:bodyPr rtlCol="0">
            <a:normAutofit/>
          </a:bodyPr>
          <a:lstStyle/>
          <a:p>
            <a:pPr rtl="0"/>
            <a:r>
              <a:rPr lang="en-GB" sz="4800" b="1" dirty="0">
                <a:solidFill>
                  <a:schemeClr val="accent4">
                    <a:lumMod val="50000"/>
                  </a:schemeClr>
                </a:solidFill>
              </a:rPr>
              <a:t>Commission</a:t>
            </a:r>
            <a:r>
              <a:rPr lang="en-GB" sz="4000" b="1" dirty="0">
                <a:solidFill>
                  <a:schemeClr val="accent4">
                    <a:lumMod val="50000"/>
                  </a:schemeClr>
                </a:solidFill>
              </a:rPr>
              <a:t> East - Vision</a:t>
            </a:r>
          </a:p>
        </p:txBody>
      </p:sp>
      <p:sp>
        <p:nvSpPr>
          <p:cNvPr id="7" name="Content Placeholder 6">
            <a:extLst>
              <a:ext uri="{FF2B5EF4-FFF2-40B4-BE49-F238E27FC236}">
                <a16:creationId xmlns:a16="http://schemas.microsoft.com/office/drawing/2014/main" id="{608B5B37-75EA-FD22-D69D-FA626DBB089D}"/>
              </a:ext>
            </a:extLst>
          </p:cNvPr>
          <p:cNvSpPr>
            <a:spLocks noGrp="1"/>
          </p:cNvSpPr>
          <p:nvPr>
            <p:ph idx="1"/>
          </p:nvPr>
        </p:nvSpPr>
        <p:spPr>
          <a:xfrm>
            <a:off x="890715" y="2035930"/>
            <a:ext cx="10168128" cy="3695020"/>
          </a:xfrm>
        </p:spPr>
        <p:txBody>
          <a:bodyPr vert="horz" lIns="91440" tIns="45720" rIns="91440" bIns="45720" rtlCol="0">
            <a:normAutofit/>
          </a:bodyPr>
          <a:lstStyle/>
          <a:p>
            <a:pPr>
              <a:defRPr/>
            </a:pPr>
            <a:r>
              <a:rPr lang="en-GB" sz="1700" dirty="0">
                <a:latin typeface="Aptos" panose="02110004020202020204"/>
              </a:rPr>
              <a:t>Our vision is to create a resilient and sustainable system of care that ensures every child and young person has access to the right placement, at the right time, within their local community. </a:t>
            </a:r>
            <a:endParaRPr lang="en-US" sz="1700" dirty="0">
              <a:latin typeface="Aptos" panose="02110004020202020204"/>
            </a:endParaRPr>
          </a:p>
          <a:p>
            <a:pPr>
              <a:spcBef>
                <a:spcPts val="0"/>
              </a:spcBef>
              <a:defRPr/>
            </a:pPr>
            <a:endParaRPr lang="en-GB" sz="1700" dirty="0">
              <a:latin typeface="Aptos" panose="02110004020202020204"/>
            </a:endParaRPr>
          </a:p>
          <a:p>
            <a:pPr>
              <a:spcBef>
                <a:spcPts val="0"/>
              </a:spcBef>
              <a:defRPr/>
            </a:pPr>
            <a:r>
              <a:rPr lang="en-GB" sz="1700" dirty="0">
                <a:latin typeface="Aptos" panose="02110004020202020204"/>
              </a:rPr>
              <a:t>As a corporate parent we have both a legal and moral responsibility towards our children in the same way that any parent would have with their own child. Therefore , we must strive, as with any parent, to fulfil our parental responsibilities to the highest standard. </a:t>
            </a:r>
            <a:r>
              <a:rPr lang="en-GB" sz="1700" b="1" i="1" u="sng" dirty="0">
                <a:highlight>
                  <a:srgbClr val="FFFF00"/>
                </a:highlight>
                <a:latin typeface="Aptos" panose="02110004020202020204"/>
              </a:rPr>
              <a:t>We want our children and young people to have happy and healthy childhoods, where no child is left without the support, they need to enable them to thrive, pursue their aspirations and to create a strong sense of belonging and self-worth that will continue into their adult life</a:t>
            </a:r>
            <a:r>
              <a:rPr lang="en-GB" sz="1700" i="1" u="sng" dirty="0">
                <a:highlight>
                  <a:srgbClr val="FFFF00"/>
                </a:highlight>
                <a:latin typeface="Aptos" panose="02110004020202020204"/>
              </a:rPr>
              <a:t>. </a:t>
            </a:r>
            <a:endParaRPr lang="en-US" sz="1700" i="1" dirty="0">
              <a:latin typeface="Aptos" panose="02110004020202020204"/>
            </a:endParaRPr>
          </a:p>
          <a:p>
            <a:pPr>
              <a:spcBef>
                <a:spcPts val="0"/>
              </a:spcBef>
              <a:defRPr/>
            </a:pPr>
            <a:endParaRPr lang="en-GB" sz="1700" dirty="0">
              <a:latin typeface="Aptos" panose="02110004020202020204"/>
            </a:endParaRPr>
          </a:p>
          <a:p>
            <a:pPr>
              <a:spcBef>
                <a:spcPts val="0"/>
              </a:spcBef>
              <a:defRPr/>
            </a:pPr>
            <a:r>
              <a:rPr lang="en-GB" sz="1700" dirty="0">
                <a:latin typeface="Aptos" panose="02110004020202020204"/>
              </a:rPr>
              <a:t>Our mission is to provide a diverse range of high-quality, stable, and nurturing environments that meet the unique needs of children and families and to reach this we have developed three strategic areas of focus to help design, develop and deploy transformational change across the sector. However, we need to work together and make this everyone’s business, engaging hearts and minds across the region and creating better commissioning relationships to improve innovation and collaboration with all our partners. </a:t>
            </a:r>
            <a:endParaRPr lang="en-US" sz="1700" dirty="0">
              <a:latin typeface="Aptos" panose="02110004020202020204"/>
            </a:endParaRPr>
          </a:p>
          <a:p>
            <a:pPr marL="228600" marR="0" lvl="0" indent="-228600" defTabSz="914400">
              <a:spcBef>
                <a:spcPts val="1000"/>
              </a:spcBef>
              <a:spcAft>
                <a:spcPts val="0"/>
              </a:spcAft>
              <a:buClrTx/>
              <a:buSzTx/>
              <a:buFont typeface="Arial" panose="020B0604020202020204" pitchFamily="34" charset="0"/>
              <a:buChar char="•"/>
              <a:tabLst/>
              <a:defRPr/>
            </a:pPr>
            <a:endParaRPr lang="en-GB" sz="1700" b="0" i="0" u="none" strike="noStrike" kern="1200" cap="none" spc="0" normalizeH="0" baseline="0" noProof="0" dirty="0">
              <a:ln>
                <a:noFill/>
              </a:ln>
              <a:effectLst/>
              <a:uLnTx/>
              <a:uFillTx/>
              <a:latin typeface="Aptos" panose="02110004020202020204"/>
            </a:endParaRPr>
          </a:p>
          <a:p>
            <a:pPr marL="0" marR="0" lvl="0" indent="0" defTabSz="914400" rtl="0" eaLnBrk="1" fontAlgn="auto" latinLnBrk="0" hangingPunct="1">
              <a:spcBef>
                <a:spcPts val="1000"/>
              </a:spcBef>
              <a:spcAft>
                <a:spcPts val="0"/>
              </a:spcAft>
              <a:buClrTx/>
              <a:buSzTx/>
              <a:buNone/>
              <a:tabLst/>
              <a:defRPr/>
            </a:pPr>
            <a:endParaRPr kumimoji="0" lang="en-GB" sz="1700" b="0" i="0" u="none" strike="noStrike" kern="1200" cap="none" spc="0" normalizeH="0" baseline="0" noProof="0" dirty="0">
              <a:ln>
                <a:noFill/>
              </a:ln>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E429850-D126-F483-D3E1-305E3EF0CA6B}"/>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A12954CC-3C5E-12B5-3A29-D220953B5A48}"/>
              </a:ext>
            </a:extLst>
          </p:cNvPr>
          <p:cNvPicPr>
            <a:picLocks noChangeAspect="1"/>
          </p:cNvPicPr>
          <p:nvPr/>
        </p:nvPicPr>
        <p:blipFill>
          <a:blip r:embed="rId4"/>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40021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E2679B0-931A-39A2-40EA-CA03DAA8B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176B9-7748-A9CA-ACDF-353270A0E1A0}"/>
              </a:ext>
            </a:extLst>
          </p:cNvPr>
          <p:cNvSpPr>
            <a:spLocks noGrp="1"/>
          </p:cNvSpPr>
          <p:nvPr>
            <p:ph type="title"/>
          </p:nvPr>
        </p:nvSpPr>
        <p:spPr>
          <a:xfrm>
            <a:off x="1115568" y="548640"/>
            <a:ext cx="10168128" cy="1179576"/>
          </a:xfrm>
        </p:spPr>
        <p:txBody>
          <a:bodyPr rtlCol="0">
            <a:normAutofit/>
          </a:bodyPr>
          <a:lstStyle/>
          <a:p>
            <a:r>
              <a:rPr lang="en-GB" sz="4800" b="1" dirty="0">
                <a:solidFill>
                  <a:schemeClr val="accent4">
                    <a:lumMod val="50000"/>
                  </a:schemeClr>
                </a:solidFill>
              </a:rPr>
              <a:t>Commission East –  Values</a:t>
            </a:r>
          </a:p>
        </p:txBody>
      </p:sp>
      <p:sp>
        <p:nvSpPr>
          <p:cNvPr id="7" name="Content Placeholder 6">
            <a:extLst>
              <a:ext uri="{FF2B5EF4-FFF2-40B4-BE49-F238E27FC236}">
                <a16:creationId xmlns:a16="http://schemas.microsoft.com/office/drawing/2014/main" id="{D2736282-26AE-2C5D-7B14-5D766D94B077}"/>
              </a:ext>
            </a:extLst>
          </p:cNvPr>
          <p:cNvSpPr>
            <a:spLocks noGrp="1"/>
          </p:cNvSpPr>
          <p:nvPr>
            <p:ph idx="1"/>
          </p:nvPr>
        </p:nvSpPr>
        <p:spPr>
          <a:xfrm>
            <a:off x="1115568" y="2276856"/>
            <a:ext cx="10168128" cy="3695020"/>
          </a:xfrm>
        </p:spPr>
        <p:txBody>
          <a:bodyPr vert="horz" lIns="91440" tIns="45720" rIns="91440" bIns="45720" rtlCol="0">
            <a:normAutofit/>
          </a:bodyPr>
          <a:lstStyle/>
          <a:p>
            <a:pPr marL="0" indent="0">
              <a:buNone/>
              <a:defRPr/>
            </a:pPr>
            <a:r>
              <a:rPr lang="en-GB" sz="2200" b="1" dirty="0">
                <a:latin typeface="Aptos" panose="02110004020202020204"/>
              </a:rPr>
              <a:t>Purpose:</a:t>
            </a:r>
            <a:r>
              <a:rPr lang="en-GB" sz="2200" dirty="0">
                <a:latin typeface="Aptos" panose="02110004020202020204"/>
              </a:rPr>
              <a:t> Care Matters, we are proud to make a difference for the Children, Families and the Communities we serve.</a:t>
            </a:r>
            <a:endParaRPr lang="en-GB" sz="2200" b="0" i="0" u="none" strike="noStrike" kern="1200" cap="none" spc="0" normalizeH="0" baseline="0" noProof="0" dirty="0">
              <a:ln>
                <a:noFill/>
              </a:ln>
              <a:effectLst/>
              <a:uLnTx/>
              <a:uFillTx/>
              <a:latin typeface="Aptos" panose="02110004020202020204"/>
            </a:endParaRPr>
          </a:p>
          <a:p>
            <a:pPr marL="0" indent="0">
              <a:buNone/>
              <a:defRPr/>
            </a:pPr>
            <a:r>
              <a:rPr lang="en-GB" sz="2200" b="1" dirty="0">
                <a:latin typeface="Aptos" panose="02110004020202020204"/>
              </a:rPr>
              <a:t>Ambitious:</a:t>
            </a:r>
            <a:r>
              <a:rPr lang="en-GB" sz="2200" dirty="0">
                <a:latin typeface="Aptos" panose="02110004020202020204"/>
              </a:rPr>
              <a:t> Striving for the best possible outcomes and being deeply committed to making a positive difference in the lives of children and young people.</a:t>
            </a:r>
            <a:endParaRPr lang="en-GB" sz="2200" b="0" i="0" u="none" strike="noStrike" kern="1200" cap="none" spc="0" normalizeH="0" baseline="0" noProof="0" dirty="0">
              <a:ln>
                <a:noFill/>
              </a:ln>
              <a:effectLst/>
              <a:uLnTx/>
              <a:uFillTx/>
              <a:latin typeface="Aptos" panose="02110004020202020204"/>
            </a:endParaRPr>
          </a:p>
          <a:p>
            <a:pPr marL="0" indent="0">
              <a:buNone/>
              <a:defRPr/>
            </a:pPr>
            <a:r>
              <a:rPr lang="en-GB" sz="2200" b="1" dirty="0">
                <a:latin typeface="Aptos" panose="02110004020202020204"/>
              </a:rPr>
              <a:t>Innovative:</a:t>
            </a:r>
            <a:r>
              <a:rPr lang="en-GB" sz="2200" dirty="0">
                <a:latin typeface="Aptos" panose="02110004020202020204"/>
              </a:rPr>
              <a:t> We are open, we share and learn to challenge traditional approaches, relentlessly pursuing ideas to improve the services we deliver.</a:t>
            </a:r>
          </a:p>
          <a:p>
            <a:pPr marL="0" indent="0">
              <a:buNone/>
              <a:defRPr/>
            </a:pPr>
            <a:r>
              <a:rPr lang="en-GB" sz="2200" b="1" dirty="0">
                <a:latin typeface="Aptos" panose="02110004020202020204"/>
              </a:rPr>
              <a:t>Together:</a:t>
            </a:r>
            <a:r>
              <a:rPr lang="en-GB" sz="2200" dirty="0">
                <a:latin typeface="Aptos" panose="02110004020202020204"/>
              </a:rPr>
              <a:t> We listen and contribute, whilst embracing creativity and collaboration to achieve our common purpose.</a:t>
            </a:r>
          </a:p>
          <a:p>
            <a:pPr marL="0" indent="0">
              <a:buNone/>
              <a:defRPr/>
            </a:pPr>
            <a:endParaRPr lang="en-GB" sz="2200" dirty="0">
              <a:latin typeface="Aptos" panose="02110004020202020204"/>
            </a:endParaRPr>
          </a:p>
        </p:txBody>
      </p:sp>
      <p:pic>
        <p:nvPicPr>
          <p:cNvPr id="5" name="Picture 4">
            <a:extLst>
              <a:ext uri="{FF2B5EF4-FFF2-40B4-BE49-F238E27FC236}">
                <a16:creationId xmlns:a16="http://schemas.microsoft.com/office/drawing/2014/main" id="{2CCE8E95-83D5-0745-C5D5-938720BEFFFC}"/>
              </a:ext>
            </a:extLst>
          </p:cNvPr>
          <p:cNvPicPr>
            <a:picLocks noChangeAspect="1"/>
          </p:cNvPicPr>
          <p:nvPr/>
        </p:nvPicPr>
        <p:blipFill>
          <a:blip r:embed="rId3"/>
          <a:stretch>
            <a:fillRect/>
          </a:stretch>
        </p:blipFill>
        <p:spPr>
          <a:xfrm>
            <a:off x="10670010" y="0"/>
            <a:ext cx="1341236" cy="1341236"/>
          </a:xfrm>
          <a:prstGeom prst="rect">
            <a:avLst/>
          </a:prstGeom>
        </p:spPr>
      </p:pic>
      <p:pic>
        <p:nvPicPr>
          <p:cNvPr id="6" name="Picture 5">
            <a:extLst>
              <a:ext uri="{FF2B5EF4-FFF2-40B4-BE49-F238E27FC236}">
                <a16:creationId xmlns:a16="http://schemas.microsoft.com/office/drawing/2014/main" id="{8CC74B67-1197-FBC9-88D2-1E5A744FD037}"/>
              </a:ext>
            </a:extLst>
          </p:cNvPr>
          <p:cNvPicPr>
            <a:picLocks noChangeAspect="1"/>
          </p:cNvPicPr>
          <p:nvPr/>
        </p:nvPicPr>
        <p:blipFill>
          <a:blip r:embed="rId4"/>
          <a:stretch>
            <a:fillRect/>
          </a:stretch>
        </p:blipFill>
        <p:spPr>
          <a:xfrm>
            <a:off x="10670010" y="5730950"/>
            <a:ext cx="1435303" cy="955428"/>
          </a:xfrm>
          <a:prstGeom prst="rect">
            <a:avLst/>
          </a:prstGeom>
        </p:spPr>
      </p:pic>
    </p:spTree>
    <p:extLst>
      <p:ext uri="{BB962C8B-B14F-4D97-AF65-F5344CB8AC3E}">
        <p14:creationId xmlns:p14="http://schemas.microsoft.com/office/powerpoint/2010/main" val="41180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NDk4MDI3NTh9"/>
  <p:tag name="SLIDO_TYPE" val="SlidoPoll"/>
  <p:tag name="SLIDO_POLL_UUID" val="08d855b7-ecf1-4f32-9440-f64acf8b3f2e"/>
  <p:tag name="SLIDO_TIMELINE" val="W3sicG9sbFF1ZXN0aW9uVXVpZCI6Ijk1NjI3NjNmLWJlYjktNGUwZC1iMzlmLWQwNDUyNzRiMjg0MCIsInNob3dSZXN1bHRzIjp0cnVlLCJzaG93Q29ycmVjdEFuc3dlcnMiOmZhbHNlLCJ2b3RpbmdMb2NrZWQiOmZhbHNlfV0="/>
</p:tagLst>
</file>

<file path=ppt/tags/tag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3.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Newmarket 18 June 25" id="{A3989AC7-6A4D-4DEF-ABAE-A2A769A66402}" vid="{0DE76133-2552-4EE8-81CE-85876A109F17}"/>
    </a:ext>
  </a:extLst>
</a:theme>
</file>

<file path=ppt/theme/theme2.xml><?xml version="1.0" encoding="utf-8"?>
<a:theme xmlns:a="http://schemas.openxmlformats.org/drawingml/2006/main" name="Office Theme">
  <a:themeElements>
    <a:clrScheme name="NYAS Colour Palette">
      <a:dk1>
        <a:sysClr val="windowText" lastClr="000000"/>
      </a:dk1>
      <a:lt1>
        <a:sysClr val="window" lastClr="FFFFFF"/>
      </a:lt1>
      <a:dk2>
        <a:srgbClr val="44546A"/>
      </a:dk2>
      <a:lt2>
        <a:srgbClr val="E7E6E6"/>
      </a:lt2>
      <a:accent1>
        <a:srgbClr val="003A6F"/>
      </a:accent1>
      <a:accent2>
        <a:srgbClr val="9C0385"/>
      </a:accent2>
      <a:accent3>
        <a:srgbClr val="5AAE22"/>
      </a:accent3>
      <a:accent4>
        <a:srgbClr val="FDCA00"/>
      </a:accent4>
      <a:accent5>
        <a:srgbClr val="E94B2B"/>
      </a:accent5>
      <a:accent6>
        <a:srgbClr val="00A6E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Newmarket 18 June 25" id="{A3989AC7-6A4D-4DEF-ABAE-A2A769A66402}" vid="{DD9FA508-8726-4B88-9BAD-A9CC4509C1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1076D83B4BD64B906C54F9372E329D" ma:contentTypeVersion="4" ma:contentTypeDescription="Create a new document." ma:contentTypeScope="" ma:versionID="f5c525d08eeb6265418378ca030ffa8b">
  <xsd:schema xmlns:xsd="http://www.w3.org/2001/XMLSchema" xmlns:xs="http://www.w3.org/2001/XMLSchema" xmlns:p="http://schemas.microsoft.com/office/2006/metadata/properties" xmlns:ns2="0017f501-d655-49b0-9630-da08ecafd240" targetNamespace="http://schemas.microsoft.com/office/2006/metadata/properties" ma:root="true" ma:fieldsID="0c5b0c831c4847c6fcfb1e323e9fe152" ns2:_="">
    <xsd:import namespace="0017f501-d655-49b0-9630-da08ecafd2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7f501-d655-49b0-9630-da08ecaf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FA693E-79C6-4A2A-B8E2-21470E2634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7f501-d655-49b0-9630-da08ecafd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1993FF-6768-4A4C-9DD1-587713850799}">
  <ds:schemaRefs>
    <ds:schemaRef ds:uri="http://schemas.microsoft.com/sharepoint/v3/contenttype/forms"/>
  </ds:schemaRefs>
</ds:datastoreItem>
</file>

<file path=customXml/itemProps3.xml><?xml version="1.0" encoding="utf-8"?>
<ds:datastoreItem xmlns:ds="http://schemas.openxmlformats.org/officeDocument/2006/customXml" ds:itemID="{E847CD0B-EC4B-485D-8E93-938F9DDD0551}">
  <ds:schemaRefs>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e9880f95-78e8-4230-9513-6e062a7c6ed1"/>
    <ds:schemaRef ds:uri="http://schemas.microsoft.com/office/infopath/2007/PartnerControls"/>
    <ds:schemaRef ds:uri="5d6d178c-f051-4ed0-934e-3989eb3a1807"/>
    <ds:schemaRef ds:uri="http://schemas.microsoft.com/office/2006/metadata/properties"/>
  </ds:schemaRefs>
</ds:datastoreItem>
</file>

<file path=docMetadata/LabelInfo.xml><?xml version="1.0" encoding="utf-8"?>
<clbl:labelList xmlns:clbl="http://schemas.microsoft.com/office/2020/mipLabelMetadata">
  <clbl:label id="{a1cc21e9-6b0f-40ee-86bd-3bbb863aeb51}" enabled="0" method="" siteId="{a1cc21e9-6b0f-40ee-86bd-3bbb863aeb51}" removed="1"/>
</clbl:labelList>
</file>

<file path=docProps/app.xml><?xml version="1.0" encoding="utf-8"?>
<Properties xmlns="http://schemas.openxmlformats.org/officeDocument/2006/extended-properties" xmlns:vt="http://schemas.openxmlformats.org/officeDocument/2006/docPropsVTypes">
  <Template>For Newmarket 18 June 25</Template>
  <TotalTime>1748</TotalTime>
  <Words>4146</Words>
  <Application>Microsoft Office PowerPoint</Application>
  <PresentationFormat>Widescreen</PresentationFormat>
  <Paragraphs>606</Paragraphs>
  <Slides>68</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68</vt:i4>
      </vt:variant>
    </vt:vector>
  </HeadingPairs>
  <TitlesOfParts>
    <vt:vector size="79" baseType="lpstr">
      <vt:lpstr>Arial</vt:lpstr>
      <vt:lpstr>Calibri</vt:lpstr>
      <vt:lpstr>ADLaM Display</vt:lpstr>
      <vt:lpstr>Aptos Display</vt:lpstr>
      <vt:lpstr>Arial,Sans-Serif</vt:lpstr>
      <vt:lpstr>Baloo Thambi 2 ExtraBold</vt:lpstr>
      <vt:lpstr>Baloo Thambi 2 Medium</vt:lpstr>
      <vt:lpstr>Aptos</vt:lpstr>
      <vt:lpstr>Aptos Narrow</vt:lpstr>
      <vt:lpstr>Office Theme</vt:lpstr>
      <vt:lpstr>Office Theme</vt:lpstr>
      <vt:lpstr>Eastern Region Residential Care Providers Event</vt:lpstr>
      <vt:lpstr>Today's Agenda</vt:lpstr>
      <vt:lpstr>Welcome.. Sarah-Jane Smedmor Commission East Lead  Executive Director of Children &amp; Young People's Services Suffolk County Council </vt:lpstr>
      <vt:lpstr>Welcome &amp; Purpose of Today</vt:lpstr>
      <vt:lpstr>Regional Position – Residential </vt:lpstr>
      <vt:lpstr>Eastern Region distribution of Providers -  Ofsted rating </vt:lpstr>
      <vt:lpstr>Commission East – What </vt:lpstr>
      <vt:lpstr>Commission East - Vision</vt:lpstr>
      <vt:lpstr>Commission East –  Values</vt:lpstr>
      <vt:lpstr>James Tennant Commission East - Programme Manager   </vt:lpstr>
      <vt:lpstr>Commission East Programme </vt:lpstr>
      <vt:lpstr>You said, we did, we’re doing, we’re going to do!  </vt:lpstr>
      <vt:lpstr>Commission East: Strategic Themes</vt:lpstr>
      <vt:lpstr>Karen Faulker CCRAG Lead Officer   The CCRAG database holds details of all Ofsted registered provision. It matches placements to vacancies by location and need It is FREE for providers to register and promote their services.   You can send Local Alerts to Local Authority placement teams to support keeping children local </vt:lpstr>
      <vt:lpstr>Commission East:  Governance structure </vt:lpstr>
      <vt:lpstr>ERCC - High Level 5 Year Plan </vt:lpstr>
      <vt:lpstr>Year 1  Foundation, Strategic Planning and Phase 1 Commissioning   Activity – closer look</vt:lpstr>
      <vt:lpstr>1. Regional Commissioning</vt:lpstr>
      <vt:lpstr>2. Practice Development </vt:lpstr>
      <vt:lpstr>3. Data Insight &amp; Demand Management </vt:lpstr>
      <vt:lpstr>Jonathan Stanley National Centre for Excellence for Residential Child Care   </vt:lpstr>
      <vt:lpstr>    Eastern Collaborative Children’s Residential Network   THE ROAD AHEAD  </vt:lpstr>
      <vt:lpstr>The road ahead </vt:lpstr>
      <vt:lpstr>Transitional learning  is inevitable</vt:lpstr>
      <vt:lpstr>    Levy and Merry 1986 Organisational transformation (amended  Stanley 2025)  Today   Not doing it all   Taking some small yet important steps together</vt:lpstr>
      <vt:lpstr>Relational Commissioning (Petrie and Wilson)</vt:lpstr>
      <vt:lpstr>Mindset -  Systems thinking,  Thinking systems </vt:lpstr>
      <vt:lpstr>     The difference of the collaborative approach.   Making the change from the transactional to the relational. </vt:lpstr>
      <vt:lpstr>PowerPoint Presentation</vt:lpstr>
      <vt:lpstr>From NCERCC Commissioning is a parenting and child care activity (2010) - Creating the relational </vt:lpstr>
      <vt:lpstr>Ambitions affected by demands outside of the parenting &amp; child care task - Creating the transactional </vt:lpstr>
      <vt:lpstr>‘Relational contracting is underpinned by interaction, negotiation, flexibility and mutual trust rather than by sanctions and penalties, and this goes to build the ‘contractual community of interest’</vt:lpstr>
      <vt:lpstr>Commissioning a secure base.   The model proposes five dimensions of caregiving, each of which is associated with a corresponding developmental benefit for the child. The dimensions overlap and combine with each other to create a secure base for the child</vt:lpstr>
      <vt:lpstr>Relational Commissioning – paradigm shift = facilitator, enabler or connector Thinking differently about commissioning Kings Fund (2022) </vt:lpstr>
      <vt:lpstr>Summary so far – developing relational commissioning requires the current activity of commissioning to be transformed </vt:lpstr>
      <vt:lpstr>Exercise 1: Our collective values</vt:lpstr>
      <vt:lpstr>PowerPoint Presentation</vt:lpstr>
      <vt:lpstr>PowerPoint Presentation</vt:lpstr>
      <vt:lpstr>Values &amp; Practice Principles     </vt:lpstr>
      <vt:lpstr>Exercise 2 : Creating better links.</vt:lpstr>
      <vt:lpstr>Creating Better Links - Feedback &amp; discussion  </vt:lpstr>
      <vt:lpstr>PowerPoint Presentation</vt:lpstr>
      <vt:lpstr>System change needs system thinking</vt:lpstr>
      <vt:lpstr>“I see systems…..”</vt:lpstr>
      <vt:lpstr>“I see systems…..”</vt:lpstr>
      <vt:lpstr>“I see systems…..”</vt:lpstr>
      <vt:lpstr>“I see systems…..”</vt:lpstr>
      <vt:lpstr>“I see systems……”</vt:lpstr>
      <vt:lpstr>My Little Heresy (Kittens are Evil 2016) </vt:lpstr>
      <vt:lpstr>Why are public services destined  for market failure?</vt:lpstr>
      <vt:lpstr>Why business ‘tenets’ don’t work, or help in organising public purpose </vt:lpstr>
      <vt:lpstr>Why business ‘tenets’ don’t work, or help in organising public purpose </vt:lpstr>
      <vt:lpstr>Why business ‘tenets’ don’t work, or help in organising public purpose </vt:lpstr>
      <vt:lpstr>Why business ‘tenets’ don’t work, or help in organising public purpose </vt:lpstr>
      <vt:lpstr>Why business ‘tenets’ don’t work, or help in organising public purpose </vt:lpstr>
      <vt:lpstr>Why business ‘tenets’ don’t work, or help in organising public purpose </vt:lpstr>
      <vt:lpstr>Why business ‘tenets’ don’t work, or help in organising public purpose </vt:lpstr>
      <vt:lpstr>Why business ‘tenets’ don’t work, or help in organising public purpose </vt:lpstr>
      <vt:lpstr>Edgar Cahn (US economist)</vt:lpstr>
      <vt:lpstr>Take the Red Pill!</vt:lpstr>
      <vt:lpstr>We have all the right people, just  not in the right relationships</vt:lpstr>
      <vt:lpstr>From Competition to Collaboration</vt:lpstr>
      <vt:lpstr>From Competition to Collaboration</vt:lpstr>
      <vt:lpstr>Do the right thing, not the easy thing</vt:lpstr>
      <vt:lpstr>(Collaborative) Alliance Contracting</vt:lpstr>
      <vt:lpstr>Human Learning Cycles</vt:lpstr>
      <vt:lpstr>   Panel:  Sarah-Jane Smedmor  Jonathan Stanley  Kathy Evans   You!     </vt:lpstr>
      <vt:lpstr>   Sarah-Jane Smedmor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Tennant</dc:creator>
  <cp:lastModifiedBy>Gemma Coxen</cp:lastModifiedBy>
  <cp:revision>39</cp:revision>
  <dcterms:created xsi:type="dcterms:W3CDTF">2025-06-16T09:26:37Z</dcterms:created>
  <dcterms:modified xsi:type="dcterms:W3CDTF">2025-06-19T12:09:37Z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-1567830435</vt:i4>
  </property>
  <property fmtid="{D5CDD505-2E9C-101B-9397-08002B2CF9AE}" pid="3" name="_NewReviewCycle">
    <vt:lpwstr/>
  </property>
  <property fmtid="{D5CDD505-2E9C-101B-9397-08002B2CF9AE}" pid="4" name="_EmailSubject">
    <vt:lpwstr>Presentation slides </vt:lpwstr>
  </property>
  <property fmtid="{D5CDD505-2E9C-101B-9397-08002B2CF9AE}" pid="5" name="_AuthorEmail">
    <vt:lpwstr>francesca.bell@nyas.net</vt:lpwstr>
  </property>
  <property fmtid="{D5CDD505-2E9C-101B-9397-08002B2CF9AE}" pid="6" name="_AuthorEmailDisplayName">
    <vt:lpwstr>Francesca Bell</vt:lpwstr>
  </property>
  <property fmtid="{D5CDD505-2E9C-101B-9397-08002B2CF9AE}" pid="7" name="ContentTypeId">
    <vt:lpwstr>0x010100021076D83B4BD64B906C54F9372E329D</vt:lpwstr>
  </property>
  <property fmtid="{D5CDD505-2E9C-101B-9397-08002B2CF9AE}" pid="8" name="MediaServiceImageTags">
    <vt:lpwstr/>
  </property>
</Properties>
</file>