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147472813" r:id="rId2"/>
    <p:sldId id="2147472815" r:id="rId3"/>
    <p:sldId id="2147472814" r:id="rId4"/>
    <p:sldId id="2147472816" r:id="rId5"/>
    <p:sldId id="2147472817" r:id="rId6"/>
    <p:sldId id="2147472818" r:id="rId7"/>
    <p:sldId id="2147472823"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7" autoAdjust="0"/>
    <p:restoredTop sz="94660"/>
  </p:normalViewPr>
  <p:slideViewPr>
    <p:cSldViewPr snapToGrid="0">
      <p:cViewPr varScale="1">
        <p:scale>
          <a:sx n="70" d="100"/>
          <a:sy n="70" d="100"/>
        </p:scale>
        <p:origin x="500"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0DCB6A-E5EA-D0D5-45BC-8C497B2F9B4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382310CA-85DF-A408-6568-4A0F75B6077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1CF819E1-E7D6-E627-E6E8-475C32D12EB6}"/>
              </a:ext>
            </a:extLst>
          </p:cNvPr>
          <p:cNvSpPr>
            <a:spLocks noGrp="1"/>
          </p:cNvSpPr>
          <p:nvPr>
            <p:ph type="dt" sz="half" idx="10"/>
          </p:nvPr>
        </p:nvSpPr>
        <p:spPr/>
        <p:txBody>
          <a:bodyPr/>
          <a:lstStyle/>
          <a:p>
            <a:fld id="{AAF2EDB7-841A-42AA-ADAD-120EB0600C01}" type="datetimeFigureOut">
              <a:rPr lang="en-GB" smtClean="0"/>
              <a:t>29/12/2025</a:t>
            </a:fld>
            <a:endParaRPr lang="en-GB" dirty="0"/>
          </a:p>
        </p:txBody>
      </p:sp>
      <p:sp>
        <p:nvSpPr>
          <p:cNvPr id="5" name="Footer Placeholder 4">
            <a:extLst>
              <a:ext uri="{FF2B5EF4-FFF2-40B4-BE49-F238E27FC236}">
                <a16:creationId xmlns:a16="http://schemas.microsoft.com/office/drawing/2014/main" id="{0A5900B4-3608-F3D7-8BA5-62B61C5DA8E2}"/>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DBB939CA-7821-6A37-D557-19C5D15971E2}"/>
              </a:ext>
            </a:extLst>
          </p:cNvPr>
          <p:cNvSpPr>
            <a:spLocks noGrp="1"/>
          </p:cNvSpPr>
          <p:nvPr>
            <p:ph type="sldNum" sz="quarter" idx="12"/>
          </p:nvPr>
        </p:nvSpPr>
        <p:spPr/>
        <p:txBody>
          <a:bodyPr/>
          <a:lstStyle/>
          <a:p>
            <a:fld id="{71341D00-0307-420E-9E2D-284B382881AD}" type="slidenum">
              <a:rPr lang="en-GB" smtClean="0"/>
              <a:t>‹#›</a:t>
            </a:fld>
            <a:endParaRPr lang="en-GB" dirty="0"/>
          </a:p>
        </p:txBody>
      </p:sp>
    </p:spTree>
    <p:extLst>
      <p:ext uri="{BB962C8B-B14F-4D97-AF65-F5344CB8AC3E}">
        <p14:creationId xmlns:p14="http://schemas.microsoft.com/office/powerpoint/2010/main" val="10076812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9730AE-BAE9-403A-24F0-4F4CEAA79984}"/>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023B7FB3-3929-A614-9653-93304174595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F0C4C36-877B-7B1B-B311-C5BDDEFC2141}"/>
              </a:ext>
            </a:extLst>
          </p:cNvPr>
          <p:cNvSpPr>
            <a:spLocks noGrp="1"/>
          </p:cNvSpPr>
          <p:nvPr>
            <p:ph type="dt" sz="half" idx="10"/>
          </p:nvPr>
        </p:nvSpPr>
        <p:spPr/>
        <p:txBody>
          <a:bodyPr/>
          <a:lstStyle/>
          <a:p>
            <a:fld id="{AAF2EDB7-841A-42AA-ADAD-120EB0600C01}" type="datetimeFigureOut">
              <a:rPr lang="en-GB" smtClean="0"/>
              <a:t>29/12/2025</a:t>
            </a:fld>
            <a:endParaRPr lang="en-GB" dirty="0"/>
          </a:p>
        </p:txBody>
      </p:sp>
      <p:sp>
        <p:nvSpPr>
          <p:cNvPr id="5" name="Footer Placeholder 4">
            <a:extLst>
              <a:ext uri="{FF2B5EF4-FFF2-40B4-BE49-F238E27FC236}">
                <a16:creationId xmlns:a16="http://schemas.microsoft.com/office/drawing/2014/main" id="{A71ACE9D-629B-CD8B-465E-DC8DBC8A3A48}"/>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4C08B771-A81D-6072-26CC-598931327374}"/>
              </a:ext>
            </a:extLst>
          </p:cNvPr>
          <p:cNvSpPr>
            <a:spLocks noGrp="1"/>
          </p:cNvSpPr>
          <p:nvPr>
            <p:ph type="sldNum" sz="quarter" idx="12"/>
          </p:nvPr>
        </p:nvSpPr>
        <p:spPr/>
        <p:txBody>
          <a:bodyPr/>
          <a:lstStyle/>
          <a:p>
            <a:fld id="{71341D00-0307-420E-9E2D-284B382881AD}" type="slidenum">
              <a:rPr lang="en-GB" smtClean="0"/>
              <a:t>‹#›</a:t>
            </a:fld>
            <a:endParaRPr lang="en-GB" dirty="0"/>
          </a:p>
        </p:txBody>
      </p:sp>
    </p:spTree>
    <p:extLst>
      <p:ext uri="{BB962C8B-B14F-4D97-AF65-F5344CB8AC3E}">
        <p14:creationId xmlns:p14="http://schemas.microsoft.com/office/powerpoint/2010/main" val="16382743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BCFFBC7-CEE3-65F8-0FB9-5FD4F13F3D05}"/>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75EA7372-D18E-7638-075C-F1C9AEEA8B8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366A2A6-46AC-4E56-0411-3A84C62FAD7A}"/>
              </a:ext>
            </a:extLst>
          </p:cNvPr>
          <p:cNvSpPr>
            <a:spLocks noGrp="1"/>
          </p:cNvSpPr>
          <p:nvPr>
            <p:ph type="dt" sz="half" idx="10"/>
          </p:nvPr>
        </p:nvSpPr>
        <p:spPr/>
        <p:txBody>
          <a:bodyPr/>
          <a:lstStyle/>
          <a:p>
            <a:fld id="{AAF2EDB7-841A-42AA-ADAD-120EB0600C01}" type="datetimeFigureOut">
              <a:rPr lang="en-GB" smtClean="0"/>
              <a:t>29/12/2025</a:t>
            </a:fld>
            <a:endParaRPr lang="en-GB" dirty="0"/>
          </a:p>
        </p:txBody>
      </p:sp>
      <p:sp>
        <p:nvSpPr>
          <p:cNvPr id="5" name="Footer Placeholder 4">
            <a:extLst>
              <a:ext uri="{FF2B5EF4-FFF2-40B4-BE49-F238E27FC236}">
                <a16:creationId xmlns:a16="http://schemas.microsoft.com/office/drawing/2014/main" id="{F384FA3A-D57A-9939-200F-3AB63BD5816E}"/>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1637EDDB-C31E-2883-7FB1-BB9D9493C8AD}"/>
              </a:ext>
            </a:extLst>
          </p:cNvPr>
          <p:cNvSpPr>
            <a:spLocks noGrp="1"/>
          </p:cNvSpPr>
          <p:nvPr>
            <p:ph type="sldNum" sz="quarter" idx="12"/>
          </p:nvPr>
        </p:nvSpPr>
        <p:spPr/>
        <p:txBody>
          <a:bodyPr/>
          <a:lstStyle/>
          <a:p>
            <a:fld id="{71341D00-0307-420E-9E2D-284B382881AD}" type="slidenum">
              <a:rPr lang="en-GB" smtClean="0"/>
              <a:t>‹#›</a:t>
            </a:fld>
            <a:endParaRPr lang="en-GB" dirty="0"/>
          </a:p>
        </p:txBody>
      </p:sp>
    </p:spTree>
    <p:extLst>
      <p:ext uri="{BB962C8B-B14F-4D97-AF65-F5344CB8AC3E}">
        <p14:creationId xmlns:p14="http://schemas.microsoft.com/office/powerpoint/2010/main" val="21766138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8ABD33-394B-254F-53F2-9E78B74826D1}"/>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F46397CE-25E0-1CF5-02AE-1F223218889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195A6570-B0FF-125F-C9B4-F4E9E02AD81F}"/>
              </a:ext>
            </a:extLst>
          </p:cNvPr>
          <p:cNvSpPr>
            <a:spLocks noGrp="1"/>
          </p:cNvSpPr>
          <p:nvPr>
            <p:ph type="dt" sz="half" idx="10"/>
          </p:nvPr>
        </p:nvSpPr>
        <p:spPr/>
        <p:txBody>
          <a:bodyPr/>
          <a:lstStyle/>
          <a:p>
            <a:fld id="{AAF2EDB7-841A-42AA-ADAD-120EB0600C01}" type="datetimeFigureOut">
              <a:rPr lang="en-GB" smtClean="0"/>
              <a:t>29/12/2025</a:t>
            </a:fld>
            <a:endParaRPr lang="en-GB" dirty="0"/>
          </a:p>
        </p:txBody>
      </p:sp>
      <p:sp>
        <p:nvSpPr>
          <p:cNvPr id="5" name="Footer Placeholder 4">
            <a:extLst>
              <a:ext uri="{FF2B5EF4-FFF2-40B4-BE49-F238E27FC236}">
                <a16:creationId xmlns:a16="http://schemas.microsoft.com/office/drawing/2014/main" id="{3DC6A958-5F34-03BB-720A-2D839F3CD7B0}"/>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37331B8E-5831-2448-CCC6-17A5B3B671B6}"/>
              </a:ext>
            </a:extLst>
          </p:cNvPr>
          <p:cNvSpPr>
            <a:spLocks noGrp="1"/>
          </p:cNvSpPr>
          <p:nvPr>
            <p:ph type="sldNum" sz="quarter" idx="12"/>
          </p:nvPr>
        </p:nvSpPr>
        <p:spPr/>
        <p:txBody>
          <a:bodyPr/>
          <a:lstStyle/>
          <a:p>
            <a:fld id="{71341D00-0307-420E-9E2D-284B382881AD}" type="slidenum">
              <a:rPr lang="en-GB" smtClean="0"/>
              <a:t>‹#›</a:t>
            </a:fld>
            <a:endParaRPr lang="en-GB" dirty="0"/>
          </a:p>
        </p:txBody>
      </p:sp>
    </p:spTree>
    <p:extLst>
      <p:ext uri="{BB962C8B-B14F-4D97-AF65-F5344CB8AC3E}">
        <p14:creationId xmlns:p14="http://schemas.microsoft.com/office/powerpoint/2010/main" val="14384499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8D9CBB-48FA-4F3C-F017-BC8A926B2C5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9592B900-5C26-3D26-8856-2BBDB420DE7E}"/>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A07195A-A8A5-0573-ABB4-29AC851CB703}"/>
              </a:ext>
            </a:extLst>
          </p:cNvPr>
          <p:cNvSpPr>
            <a:spLocks noGrp="1"/>
          </p:cNvSpPr>
          <p:nvPr>
            <p:ph type="dt" sz="half" idx="10"/>
          </p:nvPr>
        </p:nvSpPr>
        <p:spPr/>
        <p:txBody>
          <a:bodyPr/>
          <a:lstStyle/>
          <a:p>
            <a:fld id="{AAF2EDB7-841A-42AA-ADAD-120EB0600C01}" type="datetimeFigureOut">
              <a:rPr lang="en-GB" smtClean="0"/>
              <a:t>29/12/2025</a:t>
            </a:fld>
            <a:endParaRPr lang="en-GB" dirty="0"/>
          </a:p>
        </p:txBody>
      </p:sp>
      <p:sp>
        <p:nvSpPr>
          <p:cNvPr id="5" name="Footer Placeholder 4">
            <a:extLst>
              <a:ext uri="{FF2B5EF4-FFF2-40B4-BE49-F238E27FC236}">
                <a16:creationId xmlns:a16="http://schemas.microsoft.com/office/drawing/2014/main" id="{4D6D2695-9E75-AD29-FCF0-5E692A05F949}"/>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8C1D5C7A-1CD5-20E0-E253-09650EFB7970}"/>
              </a:ext>
            </a:extLst>
          </p:cNvPr>
          <p:cNvSpPr>
            <a:spLocks noGrp="1"/>
          </p:cNvSpPr>
          <p:nvPr>
            <p:ph type="sldNum" sz="quarter" idx="12"/>
          </p:nvPr>
        </p:nvSpPr>
        <p:spPr/>
        <p:txBody>
          <a:bodyPr/>
          <a:lstStyle/>
          <a:p>
            <a:fld id="{71341D00-0307-420E-9E2D-284B382881AD}" type="slidenum">
              <a:rPr lang="en-GB" smtClean="0"/>
              <a:t>‹#›</a:t>
            </a:fld>
            <a:endParaRPr lang="en-GB" dirty="0"/>
          </a:p>
        </p:txBody>
      </p:sp>
    </p:spTree>
    <p:extLst>
      <p:ext uri="{BB962C8B-B14F-4D97-AF65-F5344CB8AC3E}">
        <p14:creationId xmlns:p14="http://schemas.microsoft.com/office/powerpoint/2010/main" val="41634112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E2DB1A-7A8A-67B5-8C95-24263A81648D}"/>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BB57422B-644E-B7FB-BBAD-98459FF659A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3E2C6C72-63F2-6E12-B2EB-935B1EA4732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5E6B630C-7202-AD8F-BFB8-1FFDE2DA860A}"/>
              </a:ext>
            </a:extLst>
          </p:cNvPr>
          <p:cNvSpPr>
            <a:spLocks noGrp="1"/>
          </p:cNvSpPr>
          <p:nvPr>
            <p:ph type="dt" sz="half" idx="10"/>
          </p:nvPr>
        </p:nvSpPr>
        <p:spPr/>
        <p:txBody>
          <a:bodyPr/>
          <a:lstStyle/>
          <a:p>
            <a:fld id="{AAF2EDB7-841A-42AA-ADAD-120EB0600C01}" type="datetimeFigureOut">
              <a:rPr lang="en-GB" smtClean="0"/>
              <a:t>29/12/2025</a:t>
            </a:fld>
            <a:endParaRPr lang="en-GB" dirty="0"/>
          </a:p>
        </p:txBody>
      </p:sp>
      <p:sp>
        <p:nvSpPr>
          <p:cNvPr id="6" name="Footer Placeholder 5">
            <a:extLst>
              <a:ext uri="{FF2B5EF4-FFF2-40B4-BE49-F238E27FC236}">
                <a16:creationId xmlns:a16="http://schemas.microsoft.com/office/drawing/2014/main" id="{0A57092E-DA44-98DF-37F2-B2CEBA060979}"/>
              </a:ext>
            </a:extLst>
          </p:cNvPr>
          <p:cNvSpPr>
            <a:spLocks noGrp="1"/>
          </p:cNvSpPr>
          <p:nvPr>
            <p:ph type="ftr" sz="quarter" idx="11"/>
          </p:nvPr>
        </p:nvSpPr>
        <p:spPr/>
        <p:txBody>
          <a:bodyPr/>
          <a:lstStyle/>
          <a:p>
            <a:endParaRPr lang="en-GB" dirty="0"/>
          </a:p>
        </p:txBody>
      </p:sp>
      <p:sp>
        <p:nvSpPr>
          <p:cNvPr id="7" name="Slide Number Placeholder 6">
            <a:extLst>
              <a:ext uri="{FF2B5EF4-FFF2-40B4-BE49-F238E27FC236}">
                <a16:creationId xmlns:a16="http://schemas.microsoft.com/office/drawing/2014/main" id="{D39D9398-1CDE-D70A-B3AD-4B0B6FA36D79}"/>
              </a:ext>
            </a:extLst>
          </p:cNvPr>
          <p:cNvSpPr>
            <a:spLocks noGrp="1"/>
          </p:cNvSpPr>
          <p:nvPr>
            <p:ph type="sldNum" sz="quarter" idx="12"/>
          </p:nvPr>
        </p:nvSpPr>
        <p:spPr/>
        <p:txBody>
          <a:bodyPr/>
          <a:lstStyle/>
          <a:p>
            <a:fld id="{71341D00-0307-420E-9E2D-284B382881AD}" type="slidenum">
              <a:rPr lang="en-GB" smtClean="0"/>
              <a:t>‹#›</a:t>
            </a:fld>
            <a:endParaRPr lang="en-GB" dirty="0"/>
          </a:p>
        </p:txBody>
      </p:sp>
    </p:spTree>
    <p:extLst>
      <p:ext uri="{BB962C8B-B14F-4D97-AF65-F5344CB8AC3E}">
        <p14:creationId xmlns:p14="http://schemas.microsoft.com/office/powerpoint/2010/main" val="4027909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AD7BA6-955F-8A43-5DE9-4B0381DFE8F8}"/>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09FA32C8-6FCD-02EA-A40D-D2090A84B6A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9049BB3-EB07-0907-A161-CAA25F6AD39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5A9CCE26-5B21-4D19-75C7-F04C33D8349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4C4857F-EA5A-57CA-6919-446B132D9C5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22260765-099C-86F9-6462-36987B6F46B6}"/>
              </a:ext>
            </a:extLst>
          </p:cNvPr>
          <p:cNvSpPr>
            <a:spLocks noGrp="1"/>
          </p:cNvSpPr>
          <p:nvPr>
            <p:ph type="dt" sz="half" idx="10"/>
          </p:nvPr>
        </p:nvSpPr>
        <p:spPr/>
        <p:txBody>
          <a:bodyPr/>
          <a:lstStyle/>
          <a:p>
            <a:fld id="{AAF2EDB7-841A-42AA-ADAD-120EB0600C01}" type="datetimeFigureOut">
              <a:rPr lang="en-GB" smtClean="0"/>
              <a:t>29/12/2025</a:t>
            </a:fld>
            <a:endParaRPr lang="en-GB" dirty="0"/>
          </a:p>
        </p:txBody>
      </p:sp>
      <p:sp>
        <p:nvSpPr>
          <p:cNvPr id="8" name="Footer Placeholder 7">
            <a:extLst>
              <a:ext uri="{FF2B5EF4-FFF2-40B4-BE49-F238E27FC236}">
                <a16:creationId xmlns:a16="http://schemas.microsoft.com/office/drawing/2014/main" id="{7FC6146A-D66E-3B50-2097-B6A3B3CD3858}"/>
              </a:ext>
            </a:extLst>
          </p:cNvPr>
          <p:cNvSpPr>
            <a:spLocks noGrp="1"/>
          </p:cNvSpPr>
          <p:nvPr>
            <p:ph type="ftr" sz="quarter" idx="11"/>
          </p:nvPr>
        </p:nvSpPr>
        <p:spPr/>
        <p:txBody>
          <a:bodyPr/>
          <a:lstStyle/>
          <a:p>
            <a:endParaRPr lang="en-GB" dirty="0"/>
          </a:p>
        </p:txBody>
      </p:sp>
      <p:sp>
        <p:nvSpPr>
          <p:cNvPr id="9" name="Slide Number Placeholder 8">
            <a:extLst>
              <a:ext uri="{FF2B5EF4-FFF2-40B4-BE49-F238E27FC236}">
                <a16:creationId xmlns:a16="http://schemas.microsoft.com/office/drawing/2014/main" id="{F0A40558-1B69-783D-C6C8-24724F09D8E8}"/>
              </a:ext>
            </a:extLst>
          </p:cNvPr>
          <p:cNvSpPr>
            <a:spLocks noGrp="1"/>
          </p:cNvSpPr>
          <p:nvPr>
            <p:ph type="sldNum" sz="quarter" idx="12"/>
          </p:nvPr>
        </p:nvSpPr>
        <p:spPr/>
        <p:txBody>
          <a:bodyPr/>
          <a:lstStyle/>
          <a:p>
            <a:fld id="{71341D00-0307-420E-9E2D-284B382881AD}" type="slidenum">
              <a:rPr lang="en-GB" smtClean="0"/>
              <a:t>‹#›</a:t>
            </a:fld>
            <a:endParaRPr lang="en-GB" dirty="0"/>
          </a:p>
        </p:txBody>
      </p:sp>
    </p:spTree>
    <p:extLst>
      <p:ext uri="{BB962C8B-B14F-4D97-AF65-F5344CB8AC3E}">
        <p14:creationId xmlns:p14="http://schemas.microsoft.com/office/powerpoint/2010/main" val="27140967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97F587-420C-F451-57B2-F9A73271F1B7}"/>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AB525061-3368-B5DF-BA93-19B7E63570CB}"/>
              </a:ext>
            </a:extLst>
          </p:cNvPr>
          <p:cNvSpPr>
            <a:spLocks noGrp="1"/>
          </p:cNvSpPr>
          <p:nvPr>
            <p:ph type="dt" sz="half" idx="10"/>
          </p:nvPr>
        </p:nvSpPr>
        <p:spPr/>
        <p:txBody>
          <a:bodyPr/>
          <a:lstStyle/>
          <a:p>
            <a:fld id="{AAF2EDB7-841A-42AA-ADAD-120EB0600C01}" type="datetimeFigureOut">
              <a:rPr lang="en-GB" smtClean="0"/>
              <a:t>29/12/2025</a:t>
            </a:fld>
            <a:endParaRPr lang="en-GB" dirty="0"/>
          </a:p>
        </p:txBody>
      </p:sp>
      <p:sp>
        <p:nvSpPr>
          <p:cNvPr id="4" name="Footer Placeholder 3">
            <a:extLst>
              <a:ext uri="{FF2B5EF4-FFF2-40B4-BE49-F238E27FC236}">
                <a16:creationId xmlns:a16="http://schemas.microsoft.com/office/drawing/2014/main" id="{59256587-9BB1-ECD7-B957-0602E7900E5D}"/>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A3265273-D82B-010F-1990-38A4A8882239}"/>
              </a:ext>
            </a:extLst>
          </p:cNvPr>
          <p:cNvSpPr>
            <a:spLocks noGrp="1"/>
          </p:cNvSpPr>
          <p:nvPr>
            <p:ph type="sldNum" sz="quarter" idx="12"/>
          </p:nvPr>
        </p:nvSpPr>
        <p:spPr/>
        <p:txBody>
          <a:bodyPr/>
          <a:lstStyle/>
          <a:p>
            <a:fld id="{71341D00-0307-420E-9E2D-284B382881AD}" type="slidenum">
              <a:rPr lang="en-GB" smtClean="0"/>
              <a:t>‹#›</a:t>
            </a:fld>
            <a:endParaRPr lang="en-GB" dirty="0"/>
          </a:p>
        </p:txBody>
      </p:sp>
    </p:spTree>
    <p:extLst>
      <p:ext uri="{BB962C8B-B14F-4D97-AF65-F5344CB8AC3E}">
        <p14:creationId xmlns:p14="http://schemas.microsoft.com/office/powerpoint/2010/main" val="17869832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5CE0CE4-A048-3490-4317-EEA453783B53}"/>
              </a:ext>
            </a:extLst>
          </p:cNvPr>
          <p:cNvSpPr>
            <a:spLocks noGrp="1"/>
          </p:cNvSpPr>
          <p:nvPr>
            <p:ph type="dt" sz="half" idx="10"/>
          </p:nvPr>
        </p:nvSpPr>
        <p:spPr/>
        <p:txBody>
          <a:bodyPr/>
          <a:lstStyle/>
          <a:p>
            <a:fld id="{AAF2EDB7-841A-42AA-ADAD-120EB0600C01}" type="datetimeFigureOut">
              <a:rPr lang="en-GB" smtClean="0"/>
              <a:t>29/12/2025</a:t>
            </a:fld>
            <a:endParaRPr lang="en-GB" dirty="0"/>
          </a:p>
        </p:txBody>
      </p:sp>
      <p:sp>
        <p:nvSpPr>
          <p:cNvPr id="3" name="Footer Placeholder 2">
            <a:extLst>
              <a:ext uri="{FF2B5EF4-FFF2-40B4-BE49-F238E27FC236}">
                <a16:creationId xmlns:a16="http://schemas.microsoft.com/office/drawing/2014/main" id="{95EB1BD5-F5B1-470A-FADB-D6856D2A4E41}"/>
              </a:ext>
            </a:extLst>
          </p:cNvPr>
          <p:cNvSpPr>
            <a:spLocks noGrp="1"/>
          </p:cNvSpPr>
          <p:nvPr>
            <p:ph type="ftr" sz="quarter" idx="11"/>
          </p:nvPr>
        </p:nvSpPr>
        <p:spPr/>
        <p:txBody>
          <a:bodyPr/>
          <a:lstStyle/>
          <a:p>
            <a:endParaRPr lang="en-GB" dirty="0"/>
          </a:p>
        </p:txBody>
      </p:sp>
      <p:sp>
        <p:nvSpPr>
          <p:cNvPr id="4" name="Slide Number Placeholder 3">
            <a:extLst>
              <a:ext uri="{FF2B5EF4-FFF2-40B4-BE49-F238E27FC236}">
                <a16:creationId xmlns:a16="http://schemas.microsoft.com/office/drawing/2014/main" id="{B6BDF426-1289-EFBE-1962-334C5950B386}"/>
              </a:ext>
            </a:extLst>
          </p:cNvPr>
          <p:cNvSpPr>
            <a:spLocks noGrp="1"/>
          </p:cNvSpPr>
          <p:nvPr>
            <p:ph type="sldNum" sz="quarter" idx="12"/>
          </p:nvPr>
        </p:nvSpPr>
        <p:spPr/>
        <p:txBody>
          <a:bodyPr/>
          <a:lstStyle/>
          <a:p>
            <a:fld id="{71341D00-0307-420E-9E2D-284B382881AD}" type="slidenum">
              <a:rPr lang="en-GB" smtClean="0"/>
              <a:t>‹#›</a:t>
            </a:fld>
            <a:endParaRPr lang="en-GB" dirty="0"/>
          </a:p>
        </p:txBody>
      </p:sp>
    </p:spTree>
    <p:extLst>
      <p:ext uri="{BB962C8B-B14F-4D97-AF65-F5344CB8AC3E}">
        <p14:creationId xmlns:p14="http://schemas.microsoft.com/office/powerpoint/2010/main" val="40654995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066B8D-4E61-EFEC-C16D-17940017971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4D590704-BF95-7A1F-0A2C-27E6C97989D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E936F0E2-D76B-5C8D-4AD1-78E41D9DD86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3877F2C-114A-6ED3-B95D-8673090C0725}"/>
              </a:ext>
            </a:extLst>
          </p:cNvPr>
          <p:cNvSpPr>
            <a:spLocks noGrp="1"/>
          </p:cNvSpPr>
          <p:nvPr>
            <p:ph type="dt" sz="half" idx="10"/>
          </p:nvPr>
        </p:nvSpPr>
        <p:spPr/>
        <p:txBody>
          <a:bodyPr/>
          <a:lstStyle/>
          <a:p>
            <a:fld id="{AAF2EDB7-841A-42AA-ADAD-120EB0600C01}" type="datetimeFigureOut">
              <a:rPr lang="en-GB" smtClean="0"/>
              <a:t>29/12/2025</a:t>
            </a:fld>
            <a:endParaRPr lang="en-GB" dirty="0"/>
          </a:p>
        </p:txBody>
      </p:sp>
      <p:sp>
        <p:nvSpPr>
          <p:cNvPr id="6" name="Footer Placeholder 5">
            <a:extLst>
              <a:ext uri="{FF2B5EF4-FFF2-40B4-BE49-F238E27FC236}">
                <a16:creationId xmlns:a16="http://schemas.microsoft.com/office/drawing/2014/main" id="{97D22F35-4397-56B7-70A3-9C25B247F2C7}"/>
              </a:ext>
            </a:extLst>
          </p:cNvPr>
          <p:cNvSpPr>
            <a:spLocks noGrp="1"/>
          </p:cNvSpPr>
          <p:nvPr>
            <p:ph type="ftr" sz="quarter" idx="11"/>
          </p:nvPr>
        </p:nvSpPr>
        <p:spPr/>
        <p:txBody>
          <a:bodyPr/>
          <a:lstStyle/>
          <a:p>
            <a:endParaRPr lang="en-GB" dirty="0"/>
          </a:p>
        </p:txBody>
      </p:sp>
      <p:sp>
        <p:nvSpPr>
          <p:cNvPr id="7" name="Slide Number Placeholder 6">
            <a:extLst>
              <a:ext uri="{FF2B5EF4-FFF2-40B4-BE49-F238E27FC236}">
                <a16:creationId xmlns:a16="http://schemas.microsoft.com/office/drawing/2014/main" id="{746E75AA-1552-E816-7E6F-0CCA8B64E93E}"/>
              </a:ext>
            </a:extLst>
          </p:cNvPr>
          <p:cNvSpPr>
            <a:spLocks noGrp="1"/>
          </p:cNvSpPr>
          <p:nvPr>
            <p:ph type="sldNum" sz="quarter" idx="12"/>
          </p:nvPr>
        </p:nvSpPr>
        <p:spPr/>
        <p:txBody>
          <a:bodyPr/>
          <a:lstStyle/>
          <a:p>
            <a:fld id="{71341D00-0307-420E-9E2D-284B382881AD}" type="slidenum">
              <a:rPr lang="en-GB" smtClean="0"/>
              <a:t>‹#›</a:t>
            </a:fld>
            <a:endParaRPr lang="en-GB" dirty="0"/>
          </a:p>
        </p:txBody>
      </p:sp>
    </p:spTree>
    <p:extLst>
      <p:ext uri="{BB962C8B-B14F-4D97-AF65-F5344CB8AC3E}">
        <p14:creationId xmlns:p14="http://schemas.microsoft.com/office/powerpoint/2010/main" val="17959927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4A0588-5457-1C11-868D-144CB7FDADB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19398969-951F-71D3-1E1D-65F727D8DC6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dirty="0"/>
          </a:p>
        </p:txBody>
      </p:sp>
      <p:sp>
        <p:nvSpPr>
          <p:cNvPr id="4" name="Text Placeholder 3">
            <a:extLst>
              <a:ext uri="{FF2B5EF4-FFF2-40B4-BE49-F238E27FC236}">
                <a16:creationId xmlns:a16="http://schemas.microsoft.com/office/drawing/2014/main" id="{1CC84AFE-5534-4FF5-08B9-551BAA0CF3A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EA78861-9A1F-9AB0-519D-B0C04575B53A}"/>
              </a:ext>
            </a:extLst>
          </p:cNvPr>
          <p:cNvSpPr>
            <a:spLocks noGrp="1"/>
          </p:cNvSpPr>
          <p:nvPr>
            <p:ph type="dt" sz="half" idx="10"/>
          </p:nvPr>
        </p:nvSpPr>
        <p:spPr/>
        <p:txBody>
          <a:bodyPr/>
          <a:lstStyle/>
          <a:p>
            <a:fld id="{AAF2EDB7-841A-42AA-ADAD-120EB0600C01}" type="datetimeFigureOut">
              <a:rPr lang="en-GB" smtClean="0"/>
              <a:t>29/12/2025</a:t>
            </a:fld>
            <a:endParaRPr lang="en-GB" dirty="0"/>
          </a:p>
        </p:txBody>
      </p:sp>
      <p:sp>
        <p:nvSpPr>
          <p:cNvPr id="6" name="Footer Placeholder 5">
            <a:extLst>
              <a:ext uri="{FF2B5EF4-FFF2-40B4-BE49-F238E27FC236}">
                <a16:creationId xmlns:a16="http://schemas.microsoft.com/office/drawing/2014/main" id="{BD375EF4-3191-ACE9-3B64-030B215B74C3}"/>
              </a:ext>
            </a:extLst>
          </p:cNvPr>
          <p:cNvSpPr>
            <a:spLocks noGrp="1"/>
          </p:cNvSpPr>
          <p:nvPr>
            <p:ph type="ftr" sz="quarter" idx="11"/>
          </p:nvPr>
        </p:nvSpPr>
        <p:spPr/>
        <p:txBody>
          <a:bodyPr/>
          <a:lstStyle/>
          <a:p>
            <a:endParaRPr lang="en-GB" dirty="0"/>
          </a:p>
        </p:txBody>
      </p:sp>
      <p:sp>
        <p:nvSpPr>
          <p:cNvPr id="7" name="Slide Number Placeholder 6">
            <a:extLst>
              <a:ext uri="{FF2B5EF4-FFF2-40B4-BE49-F238E27FC236}">
                <a16:creationId xmlns:a16="http://schemas.microsoft.com/office/drawing/2014/main" id="{3F65D632-6907-90E9-391B-8C4B729B3572}"/>
              </a:ext>
            </a:extLst>
          </p:cNvPr>
          <p:cNvSpPr>
            <a:spLocks noGrp="1"/>
          </p:cNvSpPr>
          <p:nvPr>
            <p:ph type="sldNum" sz="quarter" idx="12"/>
          </p:nvPr>
        </p:nvSpPr>
        <p:spPr/>
        <p:txBody>
          <a:bodyPr/>
          <a:lstStyle/>
          <a:p>
            <a:fld id="{71341D00-0307-420E-9E2D-284B382881AD}" type="slidenum">
              <a:rPr lang="en-GB" smtClean="0"/>
              <a:t>‹#›</a:t>
            </a:fld>
            <a:endParaRPr lang="en-GB" dirty="0"/>
          </a:p>
        </p:txBody>
      </p:sp>
    </p:spTree>
    <p:extLst>
      <p:ext uri="{BB962C8B-B14F-4D97-AF65-F5344CB8AC3E}">
        <p14:creationId xmlns:p14="http://schemas.microsoft.com/office/powerpoint/2010/main" val="19479828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6B50935-EB3A-FB65-F229-45433DC80C6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B9B91445-B702-B376-7EA4-0D975662576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6ACB8C1-0A57-DBBB-F15C-F17BEFE4CD0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AAF2EDB7-841A-42AA-ADAD-120EB0600C01}" type="datetimeFigureOut">
              <a:rPr lang="en-GB" smtClean="0"/>
              <a:t>29/12/2025</a:t>
            </a:fld>
            <a:endParaRPr lang="en-GB" dirty="0"/>
          </a:p>
        </p:txBody>
      </p:sp>
      <p:sp>
        <p:nvSpPr>
          <p:cNvPr id="5" name="Footer Placeholder 4">
            <a:extLst>
              <a:ext uri="{FF2B5EF4-FFF2-40B4-BE49-F238E27FC236}">
                <a16:creationId xmlns:a16="http://schemas.microsoft.com/office/drawing/2014/main" id="{2D95ECC9-481A-6856-C442-D0ABADFF0BF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dirty="0"/>
          </a:p>
        </p:txBody>
      </p:sp>
      <p:sp>
        <p:nvSpPr>
          <p:cNvPr id="6" name="Slide Number Placeholder 5">
            <a:extLst>
              <a:ext uri="{FF2B5EF4-FFF2-40B4-BE49-F238E27FC236}">
                <a16:creationId xmlns:a16="http://schemas.microsoft.com/office/drawing/2014/main" id="{5C852CFF-7653-984F-8B47-DF84DEB12C8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71341D00-0307-420E-9E2D-284B382881AD}" type="slidenum">
              <a:rPr lang="en-GB" smtClean="0"/>
              <a:t>‹#›</a:t>
            </a:fld>
            <a:endParaRPr lang="en-GB" dirty="0"/>
          </a:p>
        </p:txBody>
      </p:sp>
    </p:spTree>
    <p:extLst>
      <p:ext uri="{BB962C8B-B14F-4D97-AF65-F5344CB8AC3E}">
        <p14:creationId xmlns:p14="http://schemas.microsoft.com/office/powerpoint/2010/main" val="162386105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oleObject" Target="../embeddings/oleObject2.bin"/><Relationship Id="rId4" Type="http://schemas.openxmlformats.org/officeDocument/2006/relationships/image" Target="../media/image2.emf"/></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hyperlink" Target="https://explore-education-statistics.service.gov.uk/find-statistics/education-health-and-care-plans/2025" TargetMode="External"/><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hyperlink" Target="https://gbr01.safelinks.protection.outlook.com/?url=https%3A%2F%2Fchangingeducation.co.uk%2Fmodern-work-experience%2F&amp;data=05%7C02%7C%7C09a36c000d424ec336e908de21ea0cb2%7C51b8cdb9ebb04a748e67d1cc46223de7%7C0%7C0%7C638985486510675002%7CUnknown%7CTWFpbGZsb3d8eyJFbXB0eU1hcGkiOnRydWUsIlYiOiIwLjAuMDAwMCIsIlAiOiJXaW4zMiIsIkFOIjoiTWFpbCIsIldUIjoyfQ%3D%3D%7C0%7C%7C%7C&amp;sdata=4QuvckRycuODmds2cah2hxuzncFm4s%2B4QZ1ynZEAxXk%3D&amp;reserved=0" TargetMode="External"/><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hyperlink" Target="https://gbr01.safelinks.protection.outlook.com/?url=https%3A%2F%2Fwww.gov.uk%2Fgovernment%2Fpublications%2Fsupported-internships-for-young-people-with-learning-difficulties%2Fsupported-internships&amp;data=05%7C02%7C%7Cb377a8582ab54a41b53d08de20430e01%7C51b8cdb9ebb04a748e67d1cc46223de7%7C0%7C0%7C638983670173600870%7CUnknown%7CTWFpbGZsb3d8eyJFbXB0eU1hcGkiOnRydWUsIlYiOiIwLjAuMDAwMCIsIlAiOiJXaW4zMiIsIkFOIjoiTWFpbCIsIldUIjoyfQ%3D%3D%7C0%7C%7C%7C&amp;sdata=dphGjEZPbIs5xs0pJH5KuYbSidXhUVH0XcTIJRMJ5yQ%3D&amp;reserved=0" TargetMode="External"/><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hyperlink" Target="https://gbr01.safelinks.protection.outlook.com/?url=https%3A%2F%2Fwww.gov.uk%2Fgovernment%2Fpublications%2Fsupported-internships-for-young-people-with-learning-difficulties%2Fsupported-internships&amp;data=05%7C02%7C%7Cb377a8582ab54a41b53d08de20430e01%7C51b8cdb9ebb04a748e67d1cc46223de7%7C0%7C0%7C638983670174144902%7CUnknown%7CTWFpbGZsb3d8eyJFbXB0eU1hcGkiOnRydWUsIlYiOiIwLjAuMDAwMCIsIlAiOiJXaW4zMiIsIkFOIjoiTWFpbCIsIldUIjoyfQ%3D%3D%7C0%7C%7C%7C&amp;sdata=LkP3UNAB38friO1zKHn6x68upGSrvpI3JJ3icId7j9o%3D&amp;reserved=0"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4" descr="Improvement East">
            <a:extLst>
              <a:ext uri="{FF2B5EF4-FFF2-40B4-BE49-F238E27FC236}">
                <a16:creationId xmlns:a16="http://schemas.microsoft.com/office/drawing/2014/main" id="{075E2AC4-E374-5BBB-3DA8-1EC22F486E7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158923" y="233138"/>
            <a:ext cx="2725437" cy="921609"/>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a:extLst>
              <a:ext uri="{FF2B5EF4-FFF2-40B4-BE49-F238E27FC236}">
                <a16:creationId xmlns:a16="http://schemas.microsoft.com/office/drawing/2014/main" id="{FD078D41-7C55-4451-E071-D39B1FA8BC4A}"/>
              </a:ext>
            </a:extLst>
          </p:cNvPr>
          <p:cNvSpPr txBox="1"/>
          <p:nvPr/>
        </p:nvSpPr>
        <p:spPr>
          <a:xfrm>
            <a:off x="203835" y="1578928"/>
            <a:ext cx="10862271" cy="5078313"/>
          </a:xfrm>
          <a:prstGeom prst="rect">
            <a:avLst/>
          </a:prstGeom>
          <a:noFill/>
        </p:spPr>
        <p:txBody>
          <a:bodyPr wrap="square" rtlCol="0">
            <a:spAutoFit/>
          </a:bodyPr>
          <a:lstStyle/>
          <a:p>
            <a:pPr marL="285750" indent="-285750">
              <a:buFont typeface="Arial" panose="020B0604020202020204" pitchFamily="34" charset="0"/>
              <a:buChar char="•"/>
            </a:pPr>
            <a:r>
              <a:rPr lang="en-US" dirty="0"/>
              <a:t>Acknowledges that too many children and young people have been left behind in a system not designed with inclusion in mind</a:t>
            </a:r>
          </a:p>
          <a:p>
            <a:pPr marL="285750" indent="-285750">
              <a:buFont typeface="Arial" panose="020B0604020202020204" pitchFamily="34" charset="0"/>
              <a:buChar char="•"/>
            </a:pPr>
            <a:r>
              <a:rPr lang="en-US" dirty="0"/>
              <a:t>It calls for a curriculum that is </a:t>
            </a:r>
            <a:r>
              <a:rPr lang="en-US" b="1" dirty="0"/>
              <a:t>coherent, well-sequenced and inclusive</a:t>
            </a:r>
          </a:p>
          <a:p>
            <a:pPr marL="285750" indent="-285750">
              <a:buFont typeface="Arial" panose="020B0604020202020204" pitchFamily="34" charset="0"/>
              <a:buChar char="•"/>
            </a:pPr>
            <a:r>
              <a:rPr lang="en-US" b="1" dirty="0"/>
              <a:t>Social Justice Lens - </a:t>
            </a:r>
            <a:r>
              <a:rPr lang="en-US" dirty="0"/>
              <a:t>seeking to identify and remove barriers to progress within the curriculum and assessment system for those who are vulnerable and disadvantaged </a:t>
            </a:r>
          </a:p>
          <a:p>
            <a:pPr marL="285750" indent="-285750">
              <a:buFont typeface="Arial" panose="020B0604020202020204" pitchFamily="34" charset="0"/>
              <a:buChar char="•"/>
            </a:pPr>
            <a:r>
              <a:rPr lang="en-US" b="1" dirty="0"/>
              <a:t>Representative</a:t>
            </a:r>
            <a:r>
              <a:rPr lang="en-US" dirty="0"/>
              <a:t> – removing deficit led narratives and showcasing potential and achievement of disabled people </a:t>
            </a:r>
          </a:p>
          <a:p>
            <a:pPr marL="285750" indent="-285750">
              <a:buFont typeface="Arial" panose="020B0604020202020204" pitchFamily="34" charset="0"/>
              <a:buChar char="•"/>
            </a:pPr>
            <a:r>
              <a:rPr lang="en-US" dirty="0"/>
              <a:t>Applied knowledge and skills will run through curriculum development, for example around oracy and financial education</a:t>
            </a:r>
          </a:p>
          <a:p>
            <a:pPr marL="285750" indent="-285750">
              <a:buFont typeface="Arial" panose="020B0604020202020204" pitchFamily="34" charset="0"/>
              <a:buChar char="•"/>
            </a:pPr>
            <a:r>
              <a:rPr lang="en-US" dirty="0"/>
              <a:t>Citizenship statutory in primary education </a:t>
            </a:r>
          </a:p>
          <a:p>
            <a:pPr marL="285750" indent="-285750">
              <a:buFont typeface="Arial" panose="020B0604020202020204" pitchFamily="34" charset="0"/>
              <a:buChar char="•"/>
            </a:pPr>
            <a:r>
              <a:rPr lang="en-US" dirty="0"/>
              <a:t>A focus on progression with coherence as a key principle</a:t>
            </a:r>
          </a:p>
          <a:p>
            <a:pPr marL="285750" indent="-285750">
              <a:buFont typeface="Arial" panose="020B0604020202020204" pitchFamily="34" charset="0"/>
              <a:buChar char="•"/>
            </a:pPr>
            <a:r>
              <a:rPr lang="en-US" dirty="0"/>
              <a:t>Greater choice at Key Stage 4</a:t>
            </a:r>
          </a:p>
          <a:p>
            <a:pPr marL="285750" indent="-285750">
              <a:buFont typeface="Arial" panose="020B0604020202020204" pitchFamily="34" charset="0"/>
              <a:buChar char="•"/>
            </a:pPr>
            <a:r>
              <a:rPr lang="en-US" dirty="0"/>
              <a:t>Improved Post 16 – 19 pathways - For pupils without a grade 3+ in Maths or English, we’re recommending stepped Level 1 qualifications, which can close gaps in foundational knowledge and increase confidence and competence for pupils who are not yet GCSE-ready.</a:t>
            </a:r>
          </a:p>
          <a:p>
            <a:pPr marL="285750" indent="-285750">
              <a:buFont typeface="Arial" panose="020B0604020202020204" pitchFamily="34" charset="0"/>
              <a:buChar char="•"/>
            </a:pPr>
            <a:r>
              <a:rPr lang="en-US" dirty="0"/>
              <a:t>High quality vocational pathways – introduction of V levels </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endParaRPr lang="en-GB" dirty="0"/>
          </a:p>
        </p:txBody>
      </p:sp>
      <p:sp>
        <p:nvSpPr>
          <p:cNvPr id="6" name="Title 3">
            <a:extLst>
              <a:ext uri="{FF2B5EF4-FFF2-40B4-BE49-F238E27FC236}">
                <a16:creationId xmlns:a16="http://schemas.microsoft.com/office/drawing/2014/main" id="{5FB7B6AB-9065-6582-0C05-26ABAA00B941}"/>
              </a:ext>
            </a:extLst>
          </p:cNvPr>
          <p:cNvSpPr txBox="1">
            <a:spLocks/>
          </p:cNvSpPr>
          <p:nvPr/>
        </p:nvSpPr>
        <p:spPr>
          <a:xfrm>
            <a:off x="2277533" y="253365"/>
            <a:ext cx="6790268" cy="1325563"/>
          </a:xfrm>
          <a:prstGeom prst="rect">
            <a:avLst/>
          </a:prstGeom>
        </p:spPr>
        <p:txBody>
          <a:bodyPr vert="horz" lIns="91440" tIns="45720" rIns="91440" bIns="45720" rtlCol="0" anchor="b">
            <a:normAutofit fontScale="77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dirty="0"/>
              <a:t>Curriculum review – SEND lens recommendations</a:t>
            </a:r>
            <a:endParaRPr lang="en-GB" dirty="0"/>
          </a:p>
        </p:txBody>
      </p:sp>
    </p:spTree>
    <p:extLst>
      <p:ext uri="{BB962C8B-B14F-4D97-AF65-F5344CB8AC3E}">
        <p14:creationId xmlns:p14="http://schemas.microsoft.com/office/powerpoint/2010/main" val="28076165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4" descr="Improvement East">
            <a:extLst>
              <a:ext uri="{FF2B5EF4-FFF2-40B4-BE49-F238E27FC236}">
                <a16:creationId xmlns:a16="http://schemas.microsoft.com/office/drawing/2014/main" id="{075E2AC4-E374-5BBB-3DA8-1EC22F486E7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158923" y="233138"/>
            <a:ext cx="2725437" cy="921609"/>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a:extLst>
              <a:ext uri="{FF2B5EF4-FFF2-40B4-BE49-F238E27FC236}">
                <a16:creationId xmlns:a16="http://schemas.microsoft.com/office/drawing/2014/main" id="{E133FB72-5CB7-4A7D-DB86-6C99C3989A79}"/>
              </a:ext>
            </a:extLst>
          </p:cNvPr>
          <p:cNvSpPr txBox="1"/>
          <p:nvPr/>
        </p:nvSpPr>
        <p:spPr>
          <a:xfrm>
            <a:off x="203835" y="1578928"/>
            <a:ext cx="11680525" cy="2862322"/>
          </a:xfrm>
          <a:prstGeom prst="rect">
            <a:avLst/>
          </a:prstGeom>
          <a:noFill/>
        </p:spPr>
        <p:txBody>
          <a:bodyPr wrap="square" rtlCol="0">
            <a:spAutoFit/>
          </a:bodyPr>
          <a:lstStyle/>
          <a:p>
            <a:r>
              <a:rPr lang="en-US" b="1" dirty="0"/>
              <a:t>Assessments:</a:t>
            </a:r>
          </a:p>
          <a:p>
            <a:pPr marL="285750" indent="-285750">
              <a:buFont typeface="Arial" panose="020B0604020202020204" pitchFamily="34" charset="0"/>
              <a:buChar char="•"/>
            </a:pPr>
            <a:r>
              <a:rPr lang="en-US" dirty="0"/>
              <a:t>The right content, match the core aims of each subject and showcase talent </a:t>
            </a:r>
          </a:p>
          <a:p>
            <a:pPr marL="285750" indent="-285750">
              <a:buFont typeface="Arial" panose="020B0604020202020204" pitchFamily="34" charset="0"/>
              <a:buChar char="•"/>
            </a:pPr>
            <a:r>
              <a:rPr lang="en-US" dirty="0"/>
              <a:t>A  reduction of at least 10% in volume of assessment at GCSE level</a:t>
            </a:r>
          </a:p>
          <a:p>
            <a:pPr marL="285750" indent="-285750">
              <a:buFont typeface="Arial" panose="020B0604020202020204" pitchFamily="34" charset="0"/>
              <a:buChar char="•"/>
            </a:pPr>
            <a:r>
              <a:rPr lang="en-US" dirty="0"/>
              <a:t>For all pupils, we think accessibility must be at the heart of developments to both curriculum content and to their corresponding assessments. For example, within assessment, we outline the potential of digital assessments to </a:t>
            </a:r>
            <a:r>
              <a:rPr lang="en-US" dirty="0" err="1"/>
              <a:t>maximise</a:t>
            </a:r>
            <a:r>
              <a:rPr lang="en-US" dirty="0"/>
              <a:t> inclusion through their design.</a:t>
            </a:r>
          </a:p>
          <a:p>
            <a:pPr marL="285750" indent="-285750">
              <a:buFont typeface="Arial" panose="020B0604020202020204" pitchFamily="34" charset="0"/>
              <a:buChar char="•"/>
            </a:pPr>
            <a:r>
              <a:rPr lang="en-US" dirty="0"/>
              <a:t>The right information – support to understand gaps in learning, diagnostic testing in </a:t>
            </a:r>
            <a:r>
              <a:rPr lang="en-US" dirty="0" err="1"/>
              <a:t>Maths</a:t>
            </a:r>
            <a:r>
              <a:rPr lang="en-US" dirty="0"/>
              <a:t> and English not used in performance tables </a:t>
            </a:r>
          </a:p>
          <a:p>
            <a:pPr marL="285750" indent="-285750">
              <a:buFont typeface="Arial" panose="020B0604020202020204" pitchFamily="34" charset="0"/>
              <a:buChar char="•"/>
            </a:pPr>
            <a:r>
              <a:rPr lang="en-US" dirty="0"/>
              <a:t>We are recommending that all settings are provided with guidance and exemplification that supports high-quality curriculum adaptation, to guide schools’ work for those pupils with SEND who may need it.</a:t>
            </a:r>
            <a:endParaRPr lang="en-GB" dirty="0"/>
          </a:p>
        </p:txBody>
      </p:sp>
    </p:spTree>
    <p:extLst>
      <p:ext uri="{BB962C8B-B14F-4D97-AF65-F5344CB8AC3E}">
        <p14:creationId xmlns:p14="http://schemas.microsoft.com/office/powerpoint/2010/main" val="9825398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4" descr="Improvement East">
            <a:extLst>
              <a:ext uri="{FF2B5EF4-FFF2-40B4-BE49-F238E27FC236}">
                <a16:creationId xmlns:a16="http://schemas.microsoft.com/office/drawing/2014/main" id="{075E2AC4-E374-5BBB-3DA8-1EC22F486E7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158923" y="233138"/>
            <a:ext cx="2725437" cy="921609"/>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3" name="Content Placeholder 14">
            <a:extLst>
              <a:ext uri="{FF2B5EF4-FFF2-40B4-BE49-F238E27FC236}">
                <a16:creationId xmlns:a16="http://schemas.microsoft.com/office/drawing/2014/main" id="{A5FD145D-16CB-B509-270F-0ACF06B8C067}"/>
              </a:ext>
            </a:extLst>
          </p:cNvPr>
          <p:cNvGraphicFramePr>
            <a:graphicFrameLocks noChangeAspect="1"/>
          </p:cNvGraphicFramePr>
          <p:nvPr>
            <p:extLst>
              <p:ext uri="{D42A27DB-BD31-4B8C-83A1-F6EECF244321}">
                <p14:modId xmlns:p14="http://schemas.microsoft.com/office/powerpoint/2010/main" val="3230103269"/>
              </p:ext>
            </p:extLst>
          </p:nvPr>
        </p:nvGraphicFramePr>
        <p:xfrm>
          <a:off x="1873897" y="1949305"/>
          <a:ext cx="8188135" cy="1203486"/>
        </p:xfrm>
        <a:graphic>
          <a:graphicData uri="http://schemas.openxmlformats.org/presentationml/2006/ole">
            <mc:AlternateContent xmlns:mc="http://schemas.openxmlformats.org/markup-compatibility/2006">
              <mc:Choice xmlns:v="urn:schemas-microsoft-com:vml" Requires="v">
                <p:oleObj name="Packager Shell Object" showAsIcon="1" r:id="rId3" imgW="3520653" imgH="518018" progId="Package">
                  <p:embed/>
                </p:oleObj>
              </mc:Choice>
              <mc:Fallback>
                <p:oleObj name="Packager Shell Object" showAsIcon="1" r:id="rId3" imgW="3520653" imgH="518018" progId="Package">
                  <p:embed/>
                  <p:pic>
                    <p:nvPicPr>
                      <p:cNvPr id="15" name="Content Placeholder 14">
                        <a:extLst>
                          <a:ext uri="{FF2B5EF4-FFF2-40B4-BE49-F238E27FC236}">
                            <a16:creationId xmlns:a16="http://schemas.microsoft.com/office/drawing/2014/main" id="{8F5E881C-AB19-2481-4347-64B87DC27F7C}"/>
                          </a:ext>
                        </a:extLst>
                      </p:cNvPr>
                      <p:cNvPicPr/>
                      <p:nvPr/>
                    </p:nvPicPr>
                    <p:blipFill>
                      <a:blip r:embed="rId4"/>
                      <a:stretch>
                        <a:fillRect/>
                      </a:stretch>
                    </p:blipFill>
                    <p:spPr>
                      <a:xfrm>
                        <a:off x="1873897" y="1949305"/>
                        <a:ext cx="8188135" cy="1203486"/>
                      </a:xfrm>
                      <a:prstGeom prst="rect">
                        <a:avLst/>
                      </a:prstGeom>
                    </p:spPr>
                  </p:pic>
                </p:oleObj>
              </mc:Fallback>
            </mc:AlternateContent>
          </a:graphicData>
        </a:graphic>
      </p:graphicFrame>
      <p:graphicFrame>
        <p:nvGraphicFramePr>
          <p:cNvPr id="4" name="Object 3">
            <a:extLst>
              <a:ext uri="{FF2B5EF4-FFF2-40B4-BE49-F238E27FC236}">
                <a16:creationId xmlns:a16="http://schemas.microsoft.com/office/drawing/2014/main" id="{3E1684EA-29A9-D036-5836-F018F47FAB80}"/>
              </a:ext>
            </a:extLst>
          </p:cNvPr>
          <p:cNvGraphicFramePr>
            <a:graphicFrameLocks noChangeAspect="1"/>
          </p:cNvGraphicFramePr>
          <p:nvPr>
            <p:extLst>
              <p:ext uri="{D42A27DB-BD31-4B8C-83A1-F6EECF244321}">
                <p14:modId xmlns:p14="http://schemas.microsoft.com/office/powerpoint/2010/main" val="2693183654"/>
              </p:ext>
            </p:extLst>
          </p:nvPr>
        </p:nvGraphicFramePr>
        <p:xfrm>
          <a:off x="2250092" y="4338897"/>
          <a:ext cx="8188134" cy="1203486"/>
        </p:xfrm>
        <a:graphic>
          <a:graphicData uri="http://schemas.openxmlformats.org/presentationml/2006/ole">
            <mc:AlternateContent xmlns:mc="http://schemas.openxmlformats.org/markup-compatibility/2006">
              <mc:Choice xmlns:v="urn:schemas-microsoft-com:vml" Requires="v">
                <p:oleObj name="Packager Shell Object" showAsIcon="1" r:id="rId5" imgW="3520653" imgH="518018" progId="Package">
                  <p:embed/>
                </p:oleObj>
              </mc:Choice>
              <mc:Fallback>
                <p:oleObj name="Packager Shell Object" showAsIcon="1" r:id="rId5" imgW="3520653" imgH="518018" progId="Package">
                  <p:embed/>
                  <p:pic>
                    <p:nvPicPr>
                      <p:cNvPr id="12" name="Object 11">
                        <a:extLst>
                          <a:ext uri="{FF2B5EF4-FFF2-40B4-BE49-F238E27FC236}">
                            <a16:creationId xmlns:a16="http://schemas.microsoft.com/office/drawing/2014/main" id="{E744DC16-E390-89F9-C00E-0CB1347F96D2}"/>
                          </a:ext>
                        </a:extLst>
                      </p:cNvPr>
                      <p:cNvPicPr/>
                      <p:nvPr/>
                    </p:nvPicPr>
                    <p:blipFill>
                      <a:blip r:embed="rId4"/>
                      <a:stretch>
                        <a:fillRect/>
                      </a:stretch>
                    </p:blipFill>
                    <p:spPr>
                      <a:xfrm>
                        <a:off x="2250092" y="4338897"/>
                        <a:ext cx="8188134" cy="1203486"/>
                      </a:xfrm>
                      <a:prstGeom prst="rect">
                        <a:avLst/>
                      </a:prstGeom>
                    </p:spPr>
                  </p:pic>
                </p:oleObj>
              </mc:Fallback>
            </mc:AlternateContent>
          </a:graphicData>
        </a:graphic>
      </p:graphicFrame>
      <p:sp>
        <p:nvSpPr>
          <p:cNvPr id="5" name="Title 1">
            <a:extLst>
              <a:ext uri="{FF2B5EF4-FFF2-40B4-BE49-F238E27FC236}">
                <a16:creationId xmlns:a16="http://schemas.microsoft.com/office/drawing/2014/main" id="{6AFF37D9-9249-6BB1-3C4E-2D1A5DABAC86}"/>
              </a:ext>
            </a:extLst>
          </p:cNvPr>
          <p:cNvSpPr txBox="1">
            <a:spLocks/>
          </p:cNvSpPr>
          <p:nvPr/>
        </p:nvSpPr>
        <p:spPr>
          <a:xfrm>
            <a:off x="2278063" y="254000"/>
            <a:ext cx="6789737"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a:t>Disability Advocacy Services free sessions</a:t>
            </a:r>
            <a:endParaRPr lang="en-GB" dirty="0"/>
          </a:p>
        </p:txBody>
      </p:sp>
    </p:spTree>
    <p:extLst>
      <p:ext uri="{BB962C8B-B14F-4D97-AF65-F5344CB8AC3E}">
        <p14:creationId xmlns:p14="http://schemas.microsoft.com/office/powerpoint/2010/main" val="1684987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4" descr="Improvement East">
            <a:extLst>
              <a:ext uri="{FF2B5EF4-FFF2-40B4-BE49-F238E27FC236}">
                <a16:creationId xmlns:a16="http://schemas.microsoft.com/office/drawing/2014/main" id="{075E2AC4-E374-5BBB-3DA8-1EC22F486E7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638522" y="91578"/>
            <a:ext cx="2236507" cy="756277"/>
          </a:xfrm>
          <a:prstGeom prst="rect">
            <a:avLst/>
          </a:prstGeom>
          <a:noFill/>
          <a:extLst>
            <a:ext uri="{909E8E84-426E-40DD-AFC4-6F175D3DCCD1}">
              <a14:hiddenFill xmlns:a14="http://schemas.microsoft.com/office/drawing/2010/main">
                <a:solidFill>
                  <a:srgbClr val="FFFFFF"/>
                </a:solidFill>
              </a14:hiddenFill>
            </a:ext>
          </a:extLst>
        </p:spPr>
      </p:pic>
      <p:sp>
        <p:nvSpPr>
          <p:cNvPr id="3" name="Content Placeholder 2">
            <a:extLst>
              <a:ext uri="{FF2B5EF4-FFF2-40B4-BE49-F238E27FC236}">
                <a16:creationId xmlns:a16="http://schemas.microsoft.com/office/drawing/2014/main" id="{52485710-862D-EA8D-7D87-8133CA210E39}"/>
              </a:ext>
            </a:extLst>
          </p:cNvPr>
          <p:cNvSpPr txBox="1">
            <a:spLocks/>
          </p:cNvSpPr>
          <p:nvPr/>
        </p:nvSpPr>
        <p:spPr>
          <a:xfrm>
            <a:off x="102637" y="847855"/>
            <a:ext cx="11952514" cy="5018022"/>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sz="1700" b="1" dirty="0"/>
              <a:t>Aligning and updating guidance:</a:t>
            </a:r>
            <a:r>
              <a:rPr lang="en-GB" sz="1700" dirty="0"/>
              <a:t> A Cross-Government approach to align statutory guidance and policy across DHSC, DFEE and MHCLG is essential. The Care Act Statutory Guidance needs to be updated to ensure it supports identification and early work with those in the 14–25 age group who are at risk of not making successful progression to adulthood.</a:t>
            </a:r>
          </a:p>
          <a:p>
            <a:r>
              <a:rPr lang="en-GB" sz="1700" b="1" dirty="0"/>
              <a:t>Early Help:</a:t>
            </a:r>
            <a:r>
              <a:rPr lang="en-GB" sz="1700" dirty="0"/>
              <a:t> A specific, funded early help offer that prioritises transitional safeguarding and preparation for adulthood approaches is needed.</a:t>
            </a:r>
          </a:p>
          <a:p>
            <a:r>
              <a:rPr lang="en-GB" sz="1700" b="1" dirty="0"/>
              <a:t>Transition Age:</a:t>
            </a:r>
            <a:r>
              <a:rPr lang="en-GB" sz="1700" dirty="0"/>
              <a:t> The Government and sector leaders should work to a maximum age of transition to adult social care, to promote progression at the point that is best for the individual.</a:t>
            </a:r>
          </a:p>
          <a:p>
            <a:r>
              <a:rPr lang="en-GB" sz="1700" b="1" dirty="0"/>
              <a:t>Regulation:</a:t>
            </a:r>
            <a:r>
              <a:rPr lang="en-GB" sz="1700" dirty="0"/>
              <a:t> The Government should examine regulation in the round, understand where difference of approach is hampering best practice, and develop regulation which acts as a lever for improvement (CQC &amp; Ofsted assessment).</a:t>
            </a:r>
          </a:p>
          <a:p>
            <a:r>
              <a:rPr lang="en-GB" sz="1700" b="1" dirty="0"/>
              <a:t>Leadership:</a:t>
            </a:r>
            <a:r>
              <a:rPr lang="en-GB" sz="1700" dirty="0"/>
              <a:t> Government and regulators should increase the expectation/profile of DASS’ and DCS’ to provide system leadership in the preparation for adulthood space.</a:t>
            </a:r>
          </a:p>
          <a:p>
            <a:r>
              <a:rPr lang="en-GB" sz="1700" b="1" dirty="0"/>
              <a:t>Statutory Duty:</a:t>
            </a:r>
            <a:r>
              <a:rPr lang="en-GB" sz="1700" dirty="0"/>
              <a:t> There should be a statutory duty for DASS’ and DCS’ to identify those aged over 14 with possible eligible adult social care need.</a:t>
            </a:r>
          </a:p>
          <a:p>
            <a:r>
              <a:rPr lang="en-GB" sz="1700" b="1" dirty="0"/>
              <a:t>Collaborating with NHS colleagues:</a:t>
            </a:r>
            <a:r>
              <a:rPr lang="en-GB" sz="1700" dirty="0"/>
              <a:t> There should be a duty for the NHS to identify need, collaborate and support alongside local authorities those young people at risk of not progressing successfully to adulthood, thus extending duties under SEND.</a:t>
            </a:r>
          </a:p>
          <a:p>
            <a:r>
              <a:rPr lang="en-GB" sz="1700" b="1" dirty="0"/>
              <a:t>Aspirational coproduction:</a:t>
            </a:r>
            <a:r>
              <a:rPr lang="en-GB" sz="1700" dirty="0"/>
              <a:t> There needs to be increased aspiration for young people as they move towards adulthood, supporting parents, friends and communities to collaborate around the aspiration that young people want to live ‘gloriously ordinary lives’ that support their independence, allow them to live in the place they call home and contribute to society in ways that matter to them.</a:t>
            </a:r>
          </a:p>
          <a:p>
            <a:r>
              <a:rPr lang="en-GB" sz="1700" b="1" dirty="0"/>
              <a:t>Coordinated data systems: </a:t>
            </a:r>
            <a:r>
              <a:rPr lang="en-GB" sz="1700" dirty="0"/>
              <a:t>Government needs to work with the sector to enable information to be collected and stored in ways that allow forward planning and anticipation of future need. </a:t>
            </a:r>
          </a:p>
        </p:txBody>
      </p:sp>
      <p:sp>
        <p:nvSpPr>
          <p:cNvPr id="4" name="Title 3">
            <a:extLst>
              <a:ext uri="{FF2B5EF4-FFF2-40B4-BE49-F238E27FC236}">
                <a16:creationId xmlns:a16="http://schemas.microsoft.com/office/drawing/2014/main" id="{C7201BC3-F804-CD63-F452-4684F2304491}"/>
              </a:ext>
            </a:extLst>
          </p:cNvPr>
          <p:cNvSpPr txBox="1">
            <a:spLocks/>
          </p:cNvSpPr>
          <p:nvPr/>
        </p:nvSpPr>
        <p:spPr>
          <a:xfrm>
            <a:off x="2022655" y="126055"/>
            <a:ext cx="6790268" cy="571089"/>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2000" b="1"/>
              <a:t>ADASS policy on PfA – November 2025</a:t>
            </a:r>
            <a:endParaRPr lang="en-GB" sz="2000" b="1" dirty="0"/>
          </a:p>
        </p:txBody>
      </p:sp>
    </p:spTree>
    <p:extLst>
      <p:ext uri="{BB962C8B-B14F-4D97-AF65-F5344CB8AC3E}">
        <p14:creationId xmlns:p14="http://schemas.microsoft.com/office/powerpoint/2010/main" val="11063759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4" descr="Improvement East">
            <a:extLst>
              <a:ext uri="{FF2B5EF4-FFF2-40B4-BE49-F238E27FC236}">
                <a16:creationId xmlns:a16="http://schemas.microsoft.com/office/drawing/2014/main" id="{075E2AC4-E374-5BBB-3DA8-1EC22F486E7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158923" y="233138"/>
            <a:ext cx="2725437" cy="921609"/>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a:extLst>
              <a:ext uri="{FF2B5EF4-FFF2-40B4-BE49-F238E27FC236}">
                <a16:creationId xmlns:a16="http://schemas.microsoft.com/office/drawing/2014/main" id="{18653DA0-7ED8-C8E3-5458-08091634CE3C}"/>
              </a:ext>
            </a:extLst>
          </p:cNvPr>
          <p:cNvSpPr txBox="1"/>
          <p:nvPr/>
        </p:nvSpPr>
        <p:spPr>
          <a:xfrm>
            <a:off x="518160" y="1656080"/>
            <a:ext cx="11399520" cy="3970318"/>
          </a:xfrm>
          <a:prstGeom prst="rect">
            <a:avLst/>
          </a:prstGeom>
          <a:noFill/>
        </p:spPr>
        <p:txBody>
          <a:bodyPr wrap="square" rtlCol="0">
            <a:spAutoFit/>
          </a:bodyPr>
          <a:lstStyle/>
          <a:p>
            <a:pPr marL="285750" indent="-285750">
              <a:buFont typeface="Arial" panose="020B0604020202020204" pitchFamily="34" charset="0"/>
              <a:buChar char="•"/>
            </a:pPr>
            <a:r>
              <a:rPr lang="en-US" sz="3600" dirty="0"/>
              <a:t>Reporting on Supported Internships don’t match </a:t>
            </a:r>
            <a:r>
              <a:rPr lang="en-US" sz="3600" dirty="0" err="1"/>
              <a:t>NDTi</a:t>
            </a:r>
            <a:r>
              <a:rPr lang="en-US" sz="3600" dirty="0"/>
              <a:t> data reporting</a:t>
            </a:r>
          </a:p>
          <a:p>
            <a:pPr marL="285750" indent="-285750">
              <a:buFont typeface="Arial" panose="020B0604020202020204" pitchFamily="34" charset="0"/>
              <a:buChar char="•"/>
            </a:pPr>
            <a:r>
              <a:rPr lang="en-US" sz="3600" dirty="0"/>
              <a:t>Please try to get in touch with whoever submits this return in your LA so your SI figures are captured accurately: </a:t>
            </a:r>
            <a:r>
              <a:rPr lang="en-US" sz="3600" u="sng" dirty="0">
                <a:hlinkClick r:id="rId3" tooltip="https://explore-education-statistics.service.gov.uk/find-statistics/education-health-and-care-plans/2025"/>
              </a:rPr>
              <a:t>Education, health and care plans, Reporting year 2025 - Explore education statistics - GOV.UK</a:t>
            </a:r>
            <a:endParaRPr lang="en-US" sz="3600" dirty="0"/>
          </a:p>
          <a:p>
            <a:r>
              <a:rPr lang="en-US" sz="3600" dirty="0"/>
              <a:t> </a:t>
            </a:r>
          </a:p>
        </p:txBody>
      </p:sp>
      <p:sp>
        <p:nvSpPr>
          <p:cNvPr id="4" name="Title 3">
            <a:extLst>
              <a:ext uri="{FF2B5EF4-FFF2-40B4-BE49-F238E27FC236}">
                <a16:creationId xmlns:a16="http://schemas.microsoft.com/office/drawing/2014/main" id="{D45D5C6C-9994-BD1B-D060-E0E9BF6E496E}"/>
              </a:ext>
            </a:extLst>
          </p:cNvPr>
          <p:cNvSpPr txBox="1">
            <a:spLocks/>
          </p:cNvSpPr>
          <p:nvPr/>
        </p:nvSpPr>
        <p:spPr>
          <a:xfrm>
            <a:off x="2277533" y="253365"/>
            <a:ext cx="6790268"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a:t>SEN 2 Data – request from DfE</a:t>
            </a:r>
            <a:endParaRPr lang="en-GB" dirty="0"/>
          </a:p>
        </p:txBody>
      </p:sp>
    </p:spTree>
    <p:extLst>
      <p:ext uri="{BB962C8B-B14F-4D97-AF65-F5344CB8AC3E}">
        <p14:creationId xmlns:p14="http://schemas.microsoft.com/office/powerpoint/2010/main" val="25348767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4" descr="Improvement East">
            <a:extLst>
              <a:ext uri="{FF2B5EF4-FFF2-40B4-BE49-F238E27FC236}">
                <a16:creationId xmlns:a16="http://schemas.microsoft.com/office/drawing/2014/main" id="{075E2AC4-E374-5BBB-3DA8-1EC22F486E7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158923" y="233138"/>
            <a:ext cx="2725437" cy="921609"/>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a:extLst>
              <a:ext uri="{FF2B5EF4-FFF2-40B4-BE49-F238E27FC236}">
                <a16:creationId xmlns:a16="http://schemas.microsoft.com/office/drawing/2014/main" id="{26A134A4-7506-67D3-3F5E-C88333CCD975}"/>
              </a:ext>
            </a:extLst>
          </p:cNvPr>
          <p:cNvSpPr txBox="1"/>
          <p:nvPr/>
        </p:nvSpPr>
        <p:spPr>
          <a:xfrm>
            <a:off x="203835" y="1474237"/>
            <a:ext cx="10927585" cy="3785652"/>
          </a:xfrm>
          <a:prstGeom prst="rect">
            <a:avLst/>
          </a:prstGeom>
          <a:noFill/>
        </p:spPr>
        <p:txBody>
          <a:bodyPr wrap="square" rtlCol="0">
            <a:spAutoFit/>
          </a:bodyPr>
          <a:lstStyle/>
          <a:p>
            <a:r>
              <a:rPr lang="en-US" sz="2000" b="1" u="sng" dirty="0"/>
              <a:t>What Modern Work Experience Looks Like</a:t>
            </a:r>
            <a:endParaRPr lang="en-US" sz="2000" dirty="0"/>
          </a:p>
          <a:p>
            <a:pPr marL="342900" indent="-342900">
              <a:buFont typeface="Arial" panose="020B0604020202020204" pitchFamily="34" charset="0"/>
              <a:buChar char="•"/>
            </a:pPr>
            <a:r>
              <a:rPr lang="en-US" sz="2000" b="1" dirty="0"/>
              <a:t>Lots of chances over time </a:t>
            </a:r>
            <a:r>
              <a:rPr lang="en-US" sz="2000" dirty="0"/>
              <a:t>– Start in Year 7 or 8 and continue through KS4.</a:t>
            </a:r>
          </a:p>
          <a:p>
            <a:pPr marL="342900" indent="-342900">
              <a:buFont typeface="Arial" panose="020B0604020202020204" pitchFamily="34" charset="0"/>
              <a:buChar char="•"/>
            </a:pPr>
            <a:r>
              <a:rPr lang="en-US" sz="2000" b="1" dirty="0"/>
              <a:t>Clear learning goals </a:t>
            </a:r>
            <a:r>
              <a:rPr lang="en-US" sz="2000" dirty="0"/>
              <a:t>– Each experience should include tasks, feedback, and reflection.</a:t>
            </a:r>
          </a:p>
          <a:p>
            <a:pPr marL="342900" indent="-342900">
              <a:buFont typeface="Arial" panose="020B0604020202020204" pitchFamily="34" charset="0"/>
              <a:buChar char="•"/>
            </a:pPr>
            <a:r>
              <a:rPr lang="en-US" sz="2000" b="1" dirty="0"/>
              <a:t>Fair for everyone </a:t>
            </a:r>
            <a:r>
              <a:rPr lang="en-US" sz="2000" dirty="0"/>
              <a:t>– SEND learners, rural schools, and disadvantaged students must have equal access.</a:t>
            </a:r>
          </a:p>
          <a:p>
            <a:pPr marL="342900" indent="-342900">
              <a:buFont typeface="Arial" panose="020B0604020202020204" pitchFamily="34" charset="0"/>
              <a:buChar char="•"/>
            </a:pPr>
            <a:r>
              <a:rPr lang="en-US" sz="2000" b="1" dirty="0"/>
              <a:t>Employers involved </a:t>
            </a:r>
            <a:r>
              <a:rPr lang="en-US" sz="2000" dirty="0"/>
              <a:t>– Employers help design experiences, provide real tasks, and give feedback.</a:t>
            </a:r>
          </a:p>
          <a:p>
            <a:pPr marL="342900" indent="-342900">
              <a:buFont typeface="Arial" panose="020B0604020202020204" pitchFamily="34" charset="0"/>
              <a:buChar char="•"/>
            </a:pPr>
            <a:r>
              <a:rPr lang="en-US" sz="2000" b="1" dirty="0"/>
              <a:t>Different types of experience </a:t>
            </a:r>
            <a:r>
              <a:rPr lang="en-US" sz="2000" dirty="0"/>
              <a:t>– Not just placements: include virtual tours, projects, online experiences, and more.</a:t>
            </a:r>
          </a:p>
          <a:p>
            <a:pPr marL="342900" indent="-342900">
              <a:buFont typeface="Arial" panose="020B0604020202020204" pitchFamily="34" charset="0"/>
              <a:buChar char="•"/>
            </a:pPr>
            <a:r>
              <a:rPr lang="en-US" sz="2000" b="1" dirty="0"/>
              <a:t>Linked to careers plans </a:t>
            </a:r>
            <a:r>
              <a:rPr lang="en-US" sz="2000" dirty="0"/>
              <a:t>– Align with Gatsby Benchmarks and new government guidance.</a:t>
            </a:r>
          </a:p>
          <a:p>
            <a:pPr marL="342900" indent="-342900">
              <a:buFont typeface="Arial" panose="020B0604020202020204" pitchFamily="34" charset="0"/>
              <a:buChar char="•"/>
            </a:pPr>
            <a:r>
              <a:rPr lang="en-US" sz="2000" b="1" dirty="0"/>
              <a:t>Reflection and feedback </a:t>
            </a:r>
            <a:r>
              <a:rPr lang="en-US" sz="2000" dirty="0"/>
              <a:t>– Young people review what they learned and receive constructive feedback.</a:t>
            </a:r>
          </a:p>
        </p:txBody>
      </p:sp>
      <p:sp>
        <p:nvSpPr>
          <p:cNvPr id="4" name="TextBox 3">
            <a:extLst>
              <a:ext uri="{FF2B5EF4-FFF2-40B4-BE49-F238E27FC236}">
                <a16:creationId xmlns:a16="http://schemas.microsoft.com/office/drawing/2014/main" id="{0C421560-A5F5-9C4E-9179-1D6E3A11F604}"/>
              </a:ext>
            </a:extLst>
          </p:cNvPr>
          <p:cNvSpPr txBox="1"/>
          <p:nvPr/>
        </p:nvSpPr>
        <p:spPr>
          <a:xfrm>
            <a:off x="75881" y="5127307"/>
            <a:ext cx="10872137" cy="1754326"/>
          </a:xfrm>
          <a:prstGeom prst="rect">
            <a:avLst/>
          </a:prstGeom>
          <a:noFill/>
        </p:spPr>
        <p:txBody>
          <a:bodyPr wrap="square" rtlCol="0">
            <a:spAutoFit/>
          </a:bodyPr>
          <a:lstStyle/>
          <a:p>
            <a:endParaRPr lang="en-US" b="1" dirty="0"/>
          </a:p>
          <a:p>
            <a:r>
              <a:rPr lang="en-US" b="1" dirty="0"/>
              <a:t>Policy update:</a:t>
            </a:r>
            <a:br>
              <a:rPr lang="en-US" dirty="0"/>
            </a:br>
            <a:r>
              <a:rPr lang="en-US" dirty="0"/>
              <a:t>The government’s </a:t>
            </a:r>
            <a:r>
              <a:rPr lang="en-US" b="1" dirty="0"/>
              <a:t>Work Experience Guarantee</a:t>
            </a:r>
            <a:r>
              <a:rPr lang="en-US" dirty="0"/>
              <a:t> is not yet statutory, but the expectation is clear:</a:t>
            </a:r>
          </a:p>
          <a:p>
            <a:r>
              <a:rPr lang="en-US" dirty="0"/>
              <a:t>Around </a:t>
            </a:r>
            <a:r>
              <a:rPr lang="en-US" b="1" dirty="0"/>
              <a:t>10 days (50 hours)</a:t>
            </a:r>
            <a:r>
              <a:rPr lang="en-US" dirty="0"/>
              <a:t> of work experience across KS3 and KS4 for every young person.</a:t>
            </a:r>
          </a:p>
          <a:p>
            <a:r>
              <a:rPr lang="en-US" dirty="0"/>
              <a:t>Schools may want to start think about planning for structured, inclusive, and progressive opportunities</a:t>
            </a:r>
          </a:p>
          <a:p>
            <a:r>
              <a:rPr lang="en-US" dirty="0"/>
              <a:t>More information can be found here: </a:t>
            </a:r>
            <a:r>
              <a:rPr lang="en-US" dirty="0">
                <a:hlinkClick r:id="rId3" tooltip="Original URL: https://changingeducation.co.uk/modern-work-experience/. Click or tap if you trust this link."/>
              </a:rPr>
              <a:t>Modern Work Experience - Changing Education</a:t>
            </a:r>
            <a:endParaRPr lang="en-US" dirty="0"/>
          </a:p>
        </p:txBody>
      </p:sp>
      <p:sp>
        <p:nvSpPr>
          <p:cNvPr id="5" name="Title 3">
            <a:extLst>
              <a:ext uri="{FF2B5EF4-FFF2-40B4-BE49-F238E27FC236}">
                <a16:creationId xmlns:a16="http://schemas.microsoft.com/office/drawing/2014/main" id="{5CEC24F9-7DF4-4802-A192-A138E7B32BA0}"/>
              </a:ext>
            </a:extLst>
          </p:cNvPr>
          <p:cNvSpPr txBox="1">
            <a:spLocks/>
          </p:cNvSpPr>
          <p:nvPr/>
        </p:nvSpPr>
        <p:spPr>
          <a:xfrm>
            <a:off x="2277533" y="253365"/>
            <a:ext cx="6790268"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a:t>Modern Work Experience</a:t>
            </a:r>
            <a:endParaRPr lang="en-GB" dirty="0"/>
          </a:p>
        </p:txBody>
      </p:sp>
    </p:spTree>
    <p:extLst>
      <p:ext uri="{BB962C8B-B14F-4D97-AF65-F5344CB8AC3E}">
        <p14:creationId xmlns:p14="http://schemas.microsoft.com/office/powerpoint/2010/main" val="25208215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59E3C6-DC2F-5697-47A7-4111597B7DD4}"/>
            </a:ext>
          </a:extLst>
        </p:cNvPr>
        <p:cNvGrpSpPr/>
        <p:nvPr/>
      </p:nvGrpSpPr>
      <p:grpSpPr>
        <a:xfrm>
          <a:off x="0" y="0"/>
          <a:ext cx="0" cy="0"/>
          <a:chOff x="0" y="0"/>
          <a:chExt cx="0" cy="0"/>
        </a:xfrm>
      </p:grpSpPr>
      <p:pic>
        <p:nvPicPr>
          <p:cNvPr id="2" name="Picture 4" descr="Improvement East">
            <a:extLst>
              <a:ext uri="{FF2B5EF4-FFF2-40B4-BE49-F238E27FC236}">
                <a16:creationId xmlns:a16="http://schemas.microsoft.com/office/drawing/2014/main" id="{4B87620D-E0BB-0FFB-8FD7-73E4E028141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158923" y="233138"/>
            <a:ext cx="2725437" cy="921609"/>
          </a:xfrm>
          <a:prstGeom prst="rect">
            <a:avLst/>
          </a:prstGeom>
          <a:noFill/>
          <a:extLst>
            <a:ext uri="{909E8E84-426E-40DD-AFC4-6F175D3DCCD1}">
              <a14:hiddenFill xmlns:a14="http://schemas.microsoft.com/office/drawing/2010/main">
                <a:solidFill>
                  <a:srgbClr val="FFFFFF"/>
                </a:solidFill>
              </a14:hiddenFill>
            </a:ext>
          </a:extLst>
        </p:spPr>
      </p:pic>
      <p:sp>
        <p:nvSpPr>
          <p:cNvPr id="3" name="Content Placeholder 2">
            <a:extLst>
              <a:ext uri="{FF2B5EF4-FFF2-40B4-BE49-F238E27FC236}">
                <a16:creationId xmlns:a16="http://schemas.microsoft.com/office/drawing/2014/main" id="{861432E9-F95C-7D80-B55E-1C51B27206ED}"/>
              </a:ext>
            </a:extLst>
          </p:cNvPr>
          <p:cNvSpPr txBox="1">
            <a:spLocks/>
          </p:cNvSpPr>
          <p:nvPr/>
        </p:nvSpPr>
        <p:spPr>
          <a:xfrm>
            <a:off x="298580" y="1825625"/>
            <a:ext cx="11439330" cy="4771118"/>
          </a:xfrm>
          <a:prstGeom prst="rect">
            <a:avLst/>
          </a:prstGeom>
        </p:spPr>
        <p:txBody>
          <a:bodyPr vert="horz" lIns="91440" tIns="45720" rIns="91440" bIns="45720" rtlCol="0">
            <a:normAutofit fontScale="85000"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t>These internships are </a:t>
            </a:r>
            <a:r>
              <a:rPr lang="en-US" b="1" dirty="0"/>
              <a:t>voluntary</a:t>
            </a:r>
            <a:r>
              <a:rPr lang="en-US" dirty="0"/>
              <a:t> and part of a </a:t>
            </a:r>
            <a:r>
              <a:rPr lang="en-US" dirty="0" err="1"/>
              <a:t>recognised</a:t>
            </a:r>
            <a:r>
              <a:rPr lang="en-US" dirty="0"/>
              <a:t> </a:t>
            </a:r>
            <a:r>
              <a:rPr lang="en-US" b="1" dirty="0"/>
              <a:t>education </a:t>
            </a:r>
            <a:r>
              <a:rPr lang="en-US" b="1" dirty="0" err="1"/>
              <a:t>programme</a:t>
            </a:r>
            <a:r>
              <a:rPr lang="en-US" b="1" dirty="0"/>
              <a:t>. As in the </a:t>
            </a:r>
            <a:r>
              <a:rPr lang="en-US" b="1" dirty="0">
                <a:hlinkClick r:id="rId3" tooltip="Original URL: https://www.gov.uk/government/publications/supported-internships-for-young-people-with-learning-difficulties/supported-internships. Click or tap if you trust this link."/>
              </a:rPr>
              <a:t>Department for Education (DfE) guidance on supported internships</a:t>
            </a:r>
            <a:r>
              <a:rPr lang="en-US" dirty="0"/>
              <a:t>:</a:t>
            </a:r>
          </a:p>
          <a:p>
            <a:r>
              <a:rPr lang="en-US" dirty="0"/>
              <a:t>“As supported interns are learning the skills for work and are in full-time education, there is no legal requirement or expectation that the supported intern will be paid. Supported internships are exempt from the National Minimum Wage regulation. Once a supported intern has demonstrated that they are ready for paid employment, they should be supported to transition to a paid role at the earliest point.”</a:t>
            </a:r>
          </a:p>
          <a:p>
            <a:r>
              <a:rPr lang="en-US" dirty="0"/>
              <a:t> Based on this guidance, they are not considered employment and are therefore not expected to fall within the scope of the Modern Slavery Act 2015 or the proposed Employment Rights Bill.</a:t>
            </a:r>
          </a:p>
          <a:p>
            <a:r>
              <a:rPr lang="en-US" dirty="0"/>
              <a:t> Employers offering supported internships should follow </a:t>
            </a:r>
            <a:r>
              <a:rPr lang="en-US" b="1" dirty="0">
                <a:hlinkClick r:id="rId4" tooltip="Original URL: https://www.gov.uk/government/publications/supported-internships-for-young-people-with-learning-difficulties/supported-internships. Click or tap if you trust this link."/>
              </a:rPr>
              <a:t>DfE guidance on supported internships</a:t>
            </a:r>
            <a:r>
              <a:rPr lang="en-US" dirty="0"/>
              <a:t> and uphold best practices in safeguarding, transparency, and ethical employment in line with relevant legal requirements.</a:t>
            </a:r>
          </a:p>
          <a:p>
            <a:r>
              <a:rPr lang="en-US" dirty="0"/>
              <a:t> </a:t>
            </a:r>
            <a:r>
              <a:rPr lang="en-US" i="1" dirty="0"/>
              <a:t>This statement was last updated November 2025.</a:t>
            </a:r>
            <a:endParaRPr lang="en-US" dirty="0"/>
          </a:p>
          <a:p>
            <a:endParaRPr lang="en-GB" dirty="0"/>
          </a:p>
        </p:txBody>
      </p:sp>
      <p:sp>
        <p:nvSpPr>
          <p:cNvPr id="4" name="Title 3">
            <a:extLst>
              <a:ext uri="{FF2B5EF4-FFF2-40B4-BE49-F238E27FC236}">
                <a16:creationId xmlns:a16="http://schemas.microsoft.com/office/drawing/2014/main" id="{86DE8318-E747-2948-D20E-7EE2D6ED6548}"/>
              </a:ext>
            </a:extLst>
          </p:cNvPr>
          <p:cNvSpPr txBox="1">
            <a:spLocks/>
          </p:cNvSpPr>
          <p:nvPr/>
        </p:nvSpPr>
        <p:spPr>
          <a:xfrm>
            <a:off x="2277533" y="253365"/>
            <a:ext cx="6790268" cy="1325563"/>
          </a:xfrm>
          <a:prstGeom prst="rect">
            <a:avLst/>
          </a:prstGeom>
        </p:spPr>
        <p:txBody>
          <a:bodyP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3200"/>
              <a:t>Internships work consortium concerns re Modern Slavery Act and proposed Employment Rights Bill </a:t>
            </a:r>
            <a:endParaRPr lang="en-GB" sz="3200" dirty="0"/>
          </a:p>
        </p:txBody>
      </p:sp>
    </p:spTree>
    <p:extLst>
      <p:ext uri="{BB962C8B-B14F-4D97-AF65-F5344CB8AC3E}">
        <p14:creationId xmlns:p14="http://schemas.microsoft.com/office/powerpoint/2010/main" val="286970499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0</TotalTime>
  <Words>1093</Words>
  <Application>Microsoft Office PowerPoint</Application>
  <PresentationFormat>Widescreen</PresentationFormat>
  <Paragraphs>52</Paragraphs>
  <Slides>7</Slides>
  <Notes>0</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7</vt:i4>
      </vt:variant>
    </vt:vector>
  </HeadingPairs>
  <TitlesOfParts>
    <vt:vector size="12" baseType="lpstr">
      <vt:lpstr>Aptos</vt:lpstr>
      <vt:lpstr>Aptos Display</vt:lpstr>
      <vt:lpstr>Arial</vt:lpstr>
      <vt:lpstr>Office Theme</vt:lpstr>
      <vt:lpstr>Packager Shell Object</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Julie Pointer</dc:creator>
  <cp:lastModifiedBy>Becky Granger</cp:lastModifiedBy>
  <cp:revision>2</cp:revision>
  <dcterms:created xsi:type="dcterms:W3CDTF">2025-11-25T17:52:38Z</dcterms:created>
  <dcterms:modified xsi:type="dcterms:W3CDTF">2025-12-29T14:29:09Z</dcterms:modified>
</cp:coreProperties>
</file>